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5" r:id="rId2"/>
    <p:sldId id="314" r:id="rId3"/>
    <p:sldId id="299" r:id="rId4"/>
    <p:sldId id="280" r:id="rId5"/>
    <p:sldId id="316" r:id="rId6"/>
    <p:sldId id="286" r:id="rId7"/>
    <p:sldId id="317" r:id="rId8"/>
    <p:sldId id="301" r:id="rId9"/>
    <p:sldId id="311" r:id="rId10"/>
    <p:sldId id="308" r:id="rId11"/>
    <p:sldId id="302" r:id="rId12"/>
    <p:sldId id="310" r:id="rId13"/>
    <p:sldId id="318" r:id="rId14"/>
    <p:sldId id="305" r:id="rId15"/>
    <p:sldId id="319" r:id="rId16"/>
    <p:sldId id="259" r:id="rId17"/>
    <p:sldId id="315" r:id="rId18"/>
    <p:sldId id="303" r:id="rId19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589"/>
    <a:srgbClr val="232323"/>
    <a:srgbClr val="75BCDD"/>
    <a:srgbClr val="B7DBED"/>
    <a:srgbClr val="B9DDEE"/>
    <a:srgbClr val="E1F1F8"/>
    <a:srgbClr val="96CDE5"/>
    <a:srgbClr val="68B5D9"/>
    <a:srgbClr val="E1F0F8"/>
    <a:srgbClr val="8B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7DEF0-67C3-4EDD-B253-F08E9AFC1263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B780F-76BC-469C-A4C6-CFAFB4E4D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4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76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74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57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27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2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9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7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03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6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7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5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3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5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780F-76BC-469C-A4C6-CFAFB4E4D7D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6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3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4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0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6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6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8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5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06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0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0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7CD9-0A67-456E-983E-D395CA1DC61B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2C8D-78F0-4A12-AB41-7F5FFC63C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3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87CD9-0A67-456E-983E-D395CA1DC61B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A2C8D-78F0-4A12-AB41-7F5FFC63C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6.png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2.png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11" Type="http://schemas.openxmlformats.org/officeDocument/2006/relationships/image" Target="../media/image49.png"/><Relationship Id="rId5" Type="http://schemas.openxmlformats.org/officeDocument/2006/relationships/image" Target="../media/image7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slide" Target="slide17.xm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get-pdb/1211668/d3c6d2e7-2636-4acf-be7e-56e14eb2933d/s1200?webp=false" TargetMode="External"/><Relationship Id="rId13" Type="http://schemas.openxmlformats.org/officeDocument/2006/relationships/hyperlink" Target="https://image.freepik.com/free-vector/no-translate-detected_43633-167.jpg" TargetMode="External"/><Relationship Id="rId18" Type="http://schemas.openxmlformats.org/officeDocument/2006/relationships/hyperlink" Target="http://lepassetempsderose.l.e.pic.centerblog.net/o/57bc8b94.png" TargetMode="External"/><Relationship Id="rId26" Type="http://schemas.openxmlformats.org/officeDocument/2006/relationships/hyperlink" Target="https://image.freepik.com/free-vector/sunset-over-tropical-islands_1639-7404.jpg" TargetMode="External"/><Relationship Id="rId3" Type="http://schemas.openxmlformats.org/officeDocument/2006/relationships/image" Target="../media/image7.png"/><Relationship Id="rId21" Type="http://schemas.openxmlformats.org/officeDocument/2006/relationships/hyperlink" Target="https://365psd.com/images/istock/previews/8025/80256589-pirate-cartoon-vector-set.jpg" TargetMode="External"/><Relationship Id="rId7" Type="http://schemas.openxmlformats.org/officeDocument/2006/relationships/hyperlink" Target="http://choice-helper.com/rollDice/index?lang=ru" TargetMode="External"/><Relationship Id="rId12" Type="http://schemas.openxmlformats.org/officeDocument/2006/relationships/hyperlink" Target="https://d25bw6vpcxy1uk.cloudfront.net/media/image/ff/ac/fe/kleiner-pirat-tommy-laternen-bastelset-1Q2Mv8gQHlawrw_600x600@2x.jpg" TargetMode="External"/><Relationship Id="rId17" Type="http://schemas.openxmlformats.org/officeDocument/2006/relationships/hyperlink" Target="https://cdn2.goods.ru/big1/medias/images/1336/100022753490b0.jpg" TargetMode="External"/><Relationship Id="rId25" Type="http://schemas.openxmlformats.org/officeDocument/2006/relationships/hyperlink" Target="http://imperativ.info/wp-content/uploads/2018/09/children-treasure-chest-download-find-differences-for-children-pirate-and-treasure-chest-stock-vector-illustration-of-figure.jpg" TargetMode="External"/><Relationship Id="rId2" Type="http://schemas.openxmlformats.org/officeDocument/2006/relationships/slide" Target="slide3.xml"/><Relationship Id="rId16" Type="http://schemas.openxmlformats.org/officeDocument/2006/relationships/hyperlink" Target="http://cdn.ecommercedns.uk/files/8/204798/4/1949104/x-30201l-ship-ahoy-60cm-01.jpg" TargetMode="External"/><Relationship Id="rId20" Type="http://schemas.openxmlformats.org/officeDocument/2006/relationships/hyperlink" Target="https://c1.staticflickr.com/1/368/32514704456_73096a48d0_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ryoga.org/lila/kub.gif" TargetMode="External"/><Relationship Id="rId11" Type="http://schemas.openxmlformats.org/officeDocument/2006/relationships/hyperlink" Target="https://i.pinimg.com/originals/f8/42/3e/f8423e76c54f890cfa3b93b42e97951b.jpg" TargetMode="External"/><Relationship Id="rId24" Type="http://schemas.openxmlformats.org/officeDocument/2006/relationships/hyperlink" Target="https://pics.clipartpng.com/midle/Gold_Key_PNG_Clip_Art-1644.png" TargetMode="External"/><Relationship Id="rId5" Type="http://schemas.openxmlformats.org/officeDocument/2006/relationships/hyperlink" Target="https://cdn.pixabay.com/photo/2017/09/22/11/13/males-2775179_960_720.png" TargetMode="External"/><Relationship Id="rId15" Type="http://schemas.openxmlformats.org/officeDocument/2006/relationships/hyperlink" Target="http://www.mujka.ca/wp-content/uploads/2015/05/Pirates-Ships-Treasure-Island-Clipart-2.png" TargetMode="External"/><Relationship Id="rId23" Type="http://schemas.openxmlformats.org/officeDocument/2006/relationships/hyperlink" Target="https://thesparknet.com/wp-content/uploads/2018/09/art-png-best-web-rhpngcom-etc-lg-rhpollyheaterscom-etc-key-clip-art-lg-rhpollyheaterscom-silver-png-gallery-yopriceville.jpg" TargetMode="External"/><Relationship Id="rId10" Type="http://schemas.openxmlformats.org/officeDocument/2006/relationships/hyperlink" Target="https://i.pinimg.com/originals/e8/b2/10/e8b21014c3fe029ef344d2edf8637480.jpg" TargetMode="External"/><Relationship Id="rId19" Type="http://schemas.openxmlformats.org/officeDocument/2006/relationships/hyperlink" Target="https://instamart.ru/spree/products/89841/preview/95365.jpg?1531851467" TargetMode="External"/><Relationship Id="rId4" Type="http://schemas.openxmlformats.org/officeDocument/2006/relationships/hyperlink" Target="https://cdn3.vectorstock.com/i/1000x1000/05/52/pirate-board-game-template-vector-20550552.jpg" TargetMode="External"/><Relationship Id="rId9" Type="http://schemas.openxmlformats.org/officeDocument/2006/relationships/hyperlink" Target="https://i.pinimg.com/originals/4b/18/80/4b18800b7fbb78a7e27e40702edcded8.png" TargetMode="External"/><Relationship Id="rId14" Type="http://schemas.openxmlformats.org/officeDocument/2006/relationships/hyperlink" Target="http://www.mujka.ca/wp-content/uploads/2015/05/Pirates-Ships-Treasure-Island-Clipart-GIRLS.png" TargetMode="External"/><Relationship Id="rId22" Type="http://schemas.openxmlformats.org/officeDocument/2006/relationships/hyperlink" Target="https://t2.ftcdn.net/jpg/00/67/84/21/500_F_67842178_LKxvRhTi0WBcmvI30DftDfAmtNjF18IC.jpg" TargetMode="External"/><Relationship Id="rId27" Type="http://schemas.openxmlformats.org/officeDocument/2006/relationships/hyperlink" Target="https://www.youtube.com/watch?v=WxFXuB8x54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12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6" Type="http://schemas.openxmlformats.org/officeDocument/2006/relationships/slide" Target="slide15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slide" Target="slide14.xml"/><Relationship Id="rId23" Type="http://schemas.openxmlformats.org/officeDocument/2006/relationships/image" Target="../media/image14.png"/><Relationship Id="rId10" Type="http://schemas.openxmlformats.org/officeDocument/2006/relationships/slide" Target="slide9.xml"/><Relationship Id="rId19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039134" y="970333"/>
            <a:ext cx="611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Интерактивная дидактическая игра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2459596" y="5778137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Автор шаблона: Ларькова Галина Владимировна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glow rad="139700">
                    <a:prstClr val="white">
                      <a:alpha val="4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учитель технологии МБОУ «Лицей № 48» г. Калуги</a:t>
            </a:r>
            <a:endParaRPr lang="ru-RU" sz="2000" b="1" dirty="0">
              <a:ln w="1905"/>
              <a:solidFill>
                <a:srgbClr val="0070C0"/>
              </a:solidFill>
              <a:effectLst>
                <a:glow rad="139700">
                  <a:prstClr val="white">
                    <a:alpha val="40000"/>
                  </a:prst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1"/>
          <p:cNvSpPr/>
          <p:nvPr/>
        </p:nvSpPr>
        <p:spPr>
          <a:xfrm>
            <a:off x="1755006" y="1625076"/>
            <a:ext cx="86819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kern="0" dirty="0" smtClean="0">
                <a:ln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Путешествие </a:t>
            </a:r>
          </a:p>
          <a:p>
            <a:pPr algn="ctr"/>
            <a:r>
              <a:rPr lang="ru-RU" sz="4800" b="1" kern="0" dirty="0" smtClean="0">
                <a:ln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остров сокровищ</a:t>
            </a:r>
            <a:endParaRPr lang="ru-RU" sz="4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ÐÐ°ÑÑÐ¸Ð½ÐºÐ¸ Ð¿Ð¾ Ð·Ð°Ð¿ÑÐ¾ÑÑ transparent 3d pirates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99833" y="3092327"/>
            <a:ext cx="2471940" cy="26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370" y="2805496"/>
            <a:ext cx="4735049" cy="3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1"/>
          <p:cNvSpPr>
            <a:spLocks noChangeArrowheads="1"/>
          </p:cNvSpPr>
          <p:nvPr/>
        </p:nvSpPr>
        <p:spPr bwMode="auto">
          <a:xfrm>
            <a:off x="1670369" y="1595078"/>
            <a:ext cx="2880000" cy="2160000"/>
          </a:xfrm>
          <a:prstGeom prst="roundRect">
            <a:avLst>
              <a:gd name="adj" fmla="val 16667"/>
            </a:avLst>
          </a:prstGeom>
          <a:solidFill>
            <a:srgbClr val="E1F0F8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265113" indent="-265113"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г3"/>
          <p:cNvSpPr>
            <a:spLocks noChangeArrowheads="1"/>
          </p:cNvSpPr>
          <p:nvPr/>
        </p:nvSpPr>
        <p:spPr bwMode="auto">
          <a:xfrm>
            <a:off x="7641631" y="1595078"/>
            <a:ext cx="2880000" cy="2160000"/>
          </a:xfrm>
          <a:prstGeom prst="roundRect">
            <a:avLst>
              <a:gd name="adj" fmla="val 16667"/>
            </a:avLst>
          </a:prstGeom>
          <a:solidFill>
            <a:srgbClr val="E1F0F8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dirty="0">
                <a:solidFill>
                  <a:srgbClr val="004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endParaRPr lang="ru-RU" sz="2400" dirty="0" smtClean="0">
              <a:solidFill>
                <a:srgbClr val="004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spc="-100" dirty="0" smtClean="0">
                <a:solidFill>
                  <a:srgbClr val="004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2400" spc="-100" dirty="0">
              <a:solidFill>
                <a:srgbClr val="004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г2"/>
          <p:cNvSpPr>
            <a:spLocks noChangeArrowheads="1"/>
          </p:cNvSpPr>
          <p:nvPr/>
        </p:nvSpPr>
        <p:spPr bwMode="auto">
          <a:xfrm>
            <a:off x="4656000" y="1597369"/>
            <a:ext cx="2880000" cy="2160000"/>
          </a:xfrm>
          <a:prstGeom prst="roundRect">
            <a:avLst>
              <a:gd name="adj" fmla="val 16667"/>
            </a:avLst>
          </a:prstGeom>
          <a:solidFill>
            <a:srgbClr val="E1F0F8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dirty="0">
                <a:solidFill>
                  <a:srgbClr val="004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endParaRPr lang="ru-RU" sz="2400" dirty="0" smtClean="0">
              <a:solidFill>
                <a:srgbClr val="004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4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2400" dirty="0">
              <a:solidFill>
                <a:srgbClr val="004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д13"/>
          <p:cNvSpPr>
            <a:spLocks noChangeArrowheads="1"/>
          </p:cNvSpPr>
          <p:nvPr/>
        </p:nvSpPr>
        <p:spPr bwMode="auto">
          <a:xfrm>
            <a:off x="8265014" y="3340490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9" name="н11"/>
          <p:cNvSpPr>
            <a:spLocks noChangeArrowheads="1"/>
          </p:cNvSpPr>
          <p:nvPr/>
        </p:nvSpPr>
        <p:spPr bwMode="auto">
          <a:xfrm>
            <a:off x="3425016" y="3368337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5725" algn="l"/>
              </a:tabLs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10" name="н12"/>
          <p:cNvSpPr>
            <a:spLocks noChangeArrowheads="1"/>
          </p:cNvSpPr>
          <p:nvPr/>
        </p:nvSpPr>
        <p:spPr bwMode="auto">
          <a:xfrm>
            <a:off x="6410647" y="3368060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11" name="д12"/>
          <p:cNvSpPr>
            <a:spLocks noChangeArrowheads="1"/>
          </p:cNvSpPr>
          <p:nvPr/>
        </p:nvSpPr>
        <p:spPr bwMode="auto">
          <a:xfrm>
            <a:off x="5281705" y="3366601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2550" algn="l"/>
              </a:tabLs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12" name="д11"/>
          <p:cNvSpPr>
            <a:spLocks noChangeArrowheads="1"/>
          </p:cNvSpPr>
          <p:nvPr/>
        </p:nvSpPr>
        <p:spPr bwMode="auto">
          <a:xfrm>
            <a:off x="2292358" y="3368338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2550" algn="l"/>
              </a:tabLs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13" name="н13"/>
          <p:cNvSpPr>
            <a:spLocks noChangeArrowheads="1"/>
          </p:cNvSpPr>
          <p:nvPr/>
        </p:nvSpPr>
        <p:spPr bwMode="auto">
          <a:xfrm>
            <a:off x="9391635" y="3366600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5725" algn="l"/>
              </a:tabLs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14" name="заголовок"/>
          <p:cNvSpPr/>
          <p:nvPr/>
        </p:nvSpPr>
        <p:spPr>
          <a:xfrm>
            <a:off x="4251053" y="513430"/>
            <a:ext cx="3689895" cy="72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>
                  <a:solidFill>
                    <a:srgbClr val="4BACC6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Верю - не верю</a:t>
            </a:r>
          </a:p>
        </p:txBody>
      </p:sp>
      <p:sp>
        <p:nvSpPr>
          <p:cNvPr id="3" name="11"/>
          <p:cNvSpPr>
            <a:spLocks noChangeArrowheads="1"/>
          </p:cNvSpPr>
          <p:nvPr/>
        </p:nvSpPr>
        <p:spPr bwMode="auto">
          <a:xfrm>
            <a:off x="1670369" y="1595078"/>
            <a:ext cx="2880000" cy="2160000"/>
          </a:xfrm>
          <a:prstGeom prst="roundRect">
            <a:avLst>
              <a:gd name="adj" fmla="val 16667"/>
            </a:avLst>
          </a:prstGeom>
          <a:pattFill prst="wave">
            <a:fgClr>
              <a:srgbClr val="68B5D9"/>
            </a:fgClr>
            <a:bgClr>
              <a:schemeClr val="bg1"/>
            </a:bgClr>
          </a:patt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" name="12"/>
          <p:cNvSpPr>
            <a:spLocks noChangeArrowheads="1"/>
          </p:cNvSpPr>
          <p:nvPr/>
        </p:nvSpPr>
        <p:spPr bwMode="auto">
          <a:xfrm>
            <a:off x="4656000" y="1595078"/>
            <a:ext cx="2880000" cy="2160000"/>
          </a:xfrm>
          <a:prstGeom prst="roundRect">
            <a:avLst>
              <a:gd name="adj" fmla="val 16667"/>
            </a:avLst>
          </a:prstGeom>
          <a:solidFill>
            <a:srgbClr val="68B5D9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 anchorCtr="1"/>
          <a:lstStyle/>
          <a:p>
            <a:pPr algn="ctr"/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4" name="13"/>
          <p:cNvSpPr>
            <a:spLocks noChangeArrowheads="1"/>
          </p:cNvSpPr>
          <p:nvPr/>
        </p:nvSpPr>
        <p:spPr bwMode="auto">
          <a:xfrm>
            <a:off x="7641631" y="1595078"/>
            <a:ext cx="2880000" cy="2160000"/>
          </a:xfrm>
          <a:prstGeom prst="roundRect">
            <a:avLst>
              <a:gd name="adj" fmla="val 16667"/>
            </a:avLst>
          </a:prstGeom>
          <a:pattFill prst="wave">
            <a:fgClr>
              <a:srgbClr val="68B5D9"/>
            </a:fgClr>
            <a:bgClr>
              <a:schemeClr val="bg1"/>
            </a:bgClr>
          </a:patt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" name="г6"/>
          <p:cNvSpPr>
            <a:spLocks noChangeArrowheads="1"/>
          </p:cNvSpPr>
          <p:nvPr/>
        </p:nvSpPr>
        <p:spPr bwMode="auto">
          <a:xfrm>
            <a:off x="7641631" y="3845609"/>
            <a:ext cx="2880000" cy="2340000"/>
          </a:xfrm>
          <a:prstGeom prst="roundRect">
            <a:avLst>
              <a:gd name="adj" fmla="val 16667"/>
            </a:avLst>
          </a:prstGeom>
          <a:solidFill>
            <a:srgbClr val="E1F0F8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dirty="0">
                <a:solidFill>
                  <a:srgbClr val="004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endParaRPr lang="ru-RU" sz="2400" dirty="0" smtClean="0">
              <a:solidFill>
                <a:srgbClr val="004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4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2400" spc="-100" dirty="0">
              <a:solidFill>
                <a:srgbClr val="004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г4"/>
          <p:cNvSpPr>
            <a:spLocks noChangeArrowheads="1"/>
          </p:cNvSpPr>
          <p:nvPr/>
        </p:nvSpPr>
        <p:spPr bwMode="auto">
          <a:xfrm>
            <a:off x="1670369" y="3845609"/>
            <a:ext cx="2880000" cy="2340000"/>
          </a:xfrm>
          <a:prstGeom prst="roundRect">
            <a:avLst>
              <a:gd name="adj" fmla="val 16667"/>
            </a:avLst>
          </a:prstGeom>
          <a:solidFill>
            <a:srgbClr val="E1F0F8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г5"/>
          <p:cNvSpPr>
            <a:spLocks noChangeArrowheads="1"/>
          </p:cNvSpPr>
          <p:nvPr/>
        </p:nvSpPr>
        <p:spPr bwMode="auto">
          <a:xfrm>
            <a:off x="4656000" y="3845609"/>
            <a:ext cx="2880000" cy="2340000"/>
          </a:xfrm>
          <a:prstGeom prst="roundRect">
            <a:avLst>
              <a:gd name="adj" fmla="val 16667"/>
            </a:avLst>
          </a:prstGeom>
          <a:solidFill>
            <a:srgbClr val="E1F0F8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dirty="0">
                <a:solidFill>
                  <a:srgbClr val="004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endParaRPr lang="ru-RU" sz="2400" dirty="0" smtClean="0">
              <a:solidFill>
                <a:srgbClr val="004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4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  <a:endParaRPr lang="ru-RU" sz="2400" dirty="0">
              <a:solidFill>
                <a:srgbClr val="004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22"/>
          <p:cNvSpPr>
            <a:spLocks noChangeArrowheads="1"/>
          </p:cNvSpPr>
          <p:nvPr/>
        </p:nvSpPr>
        <p:spPr bwMode="auto">
          <a:xfrm>
            <a:off x="6408852" y="5814254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19" name="д22"/>
          <p:cNvSpPr>
            <a:spLocks noChangeArrowheads="1"/>
          </p:cNvSpPr>
          <p:nvPr/>
        </p:nvSpPr>
        <p:spPr bwMode="auto">
          <a:xfrm>
            <a:off x="5281705" y="5814254"/>
            <a:ext cx="503237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20" name="н21"/>
          <p:cNvSpPr>
            <a:spLocks noChangeArrowheads="1"/>
          </p:cNvSpPr>
          <p:nvPr/>
        </p:nvSpPr>
        <p:spPr bwMode="auto">
          <a:xfrm>
            <a:off x="3431328" y="5814253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2550" algn="l"/>
              </a:tabLs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21" name="д21"/>
          <p:cNvSpPr>
            <a:spLocks noChangeArrowheads="1"/>
          </p:cNvSpPr>
          <p:nvPr/>
        </p:nvSpPr>
        <p:spPr bwMode="auto">
          <a:xfrm>
            <a:off x="2292357" y="5814253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36000" tIns="0" rIns="0" bIns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22" name="д23"/>
          <p:cNvSpPr>
            <a:spLocks noChangeArrowheads="1"/>
          </p:cNvSpPr>
          <p:nvPr/>
        </p:nvSpPr>
        <p:spPr bwMode="auto">
          <a:xfrm>
            <a:off x="8265014" y="5814253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5725" algn="l"/>
              </a:tabLs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23" name="н23"/>
          <p:cNvSpPr>
            <a:spLocks noChangeArrowheads="1"/>
          </p:cNvSpPr>
          <p:nvPr/>
        </p:nvSpPr>
        <p:spPr bwMode="auto">
          <a:xfrm>
            <a:off x="9391635" y="5814253"/>
            <a:ext cx="503237" cy="287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tabLst>
                <a:tab pos="85725" algn="l"/>
              </a:tabLs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24" name="22"/>
          <p:cNvSpPr>
            <a:spLocks noChangeArrowheads="1"/>
          </p:cNvSpPr>
          <p:nvPr/>
        </p:nvSpPr>
        <p:spPr bwMode="auto">
          <a:xfrm>
            <a:off x="4656000" y="3845609"/>
            <a:ext cx="2880000" cy="2340000"/>
          </a:xfrm>
          <a:prstGeom prst="roundRect">
            <a:avLst>
              <a:gd name="adj" fmla="val 16667"/>
            </a:avLst>
          </a:prstGeom>
          <a:pattFill prst="wave">
            <a:fgClr>
              <a:srgbClr val="68B5D9"/>
            </a:fgClr>
            <a:bgClr>
              <a:schemeClr val="bg1"/>
            </a:bgClr>
          </a:patt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6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21"/>
          <p:cNvSpPr>
            <a:spLocks noChangeArrowheads="1"/>
          </p:cNvSpPr>
          <p:nvPr/>
        </p:nvSpPr>
        <p:spPr bwMode="auto">
          <a:xfrm>
            <a:off x="1670369" y="3845609"/>
            <a:ext cx="2880000" cy="2340000"/>
          </a:xfrm>
          <a:prstGeom prst="roundRect">
            <a:avLst>
              <a:gd name="adj" fmla="val 16667"/>
            </a:avLst>
          </a:prstGeom>
          <a:solidFill>
            <a:srgbClr val="68B5D9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" name="23"/>
          <p:cNvSpPr>
            <a:spLocks noChangeArrowheads="1"/>
          </p:cNvSpPr>
          <p:nvPr/>
        </p:nvSpPr>
        <p:spPr bwMode="auto">
          <a:xfrm>
            <a:off x="7641631" y="3845609"/>
            <a:ext cx="2880000" cy="2340000"/>
          </a:xfrm>
          <a:prstGeom prst="roundRect">
            <a:avLst>
              <a:gd name="adj" fmla="val 16667"/>
            </a:avLst>
          </a:prstGeom>
          <a:solidFill>
            <a:srgbClr val="68B5D9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ru-RU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7" name="Picture 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0356" y="2146467"/>
            <a:ext cx="1080000" cy="105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1227" y="3340490"/>
            <a:ext cx="1077614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2085" y="4475609"/>
            <a:ext cx="1074156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4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8417" y="2123688"/>
            <a:ext cx="1060172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64367" y="3340490"/>
            <a:ext cx="1074156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90519" y="4499017"/>
            <a:ext cx="1080000" cy="105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3" name="Группа назад"/>
          <p:cNvGrpSpPr/>
          <p:nvPr/>
        </p:nvGrpSpPr>
        <p:grpSpPr>
          <a:xfrm>
            <a:off x="11318986" y="5939931"/>
            <a:ext cx="621215" cy="612000"/>
            <a:chOff x="11217637" y="3893276"/>
            <a:chExt cx="621215" cy="612000"/>
          </a:xfrm>
        </p:grpSpPr>
        <p:sp>
          <p:nvSpPr>
            <p:cNvPr id="34" name="Скругл. пр-к"/>
            <p:cNvSpPr>
              <a:spLocks noChangeAspect="1"/>
            </p:cNvSpPr>
            <p:nvPr/>
          </p:nvSpPr>
          <p:spPr>
            <a:xfrm>
              <a:off x="11217637" y="3893276"/>
              <a:ext cx="621215" cy="61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5" name="назад" descr="C:\Users\Галина\Desktop\мой прожектор\Рисунок3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58244" y="39292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Ключик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1044477" y="873430"/>
            <a:ext cx="488052" cy="1056390"/>
          </a:xfrm>
          <a:prstGeom prst="rect">
            <a:avLst/>
          </a:prstGeom>
        </p:spPr>
      </p:pic>
      <p:grpSp>
        <p:nvGrpSpPr>
          <p:cNvPr id="41" name="Группа Правила"/>
          <p:cNvGrpSpPr/>
          <p:nvPr/>
        </p:nvGrpSpPr>
        <p:grpSpPr>
          <a:xfrm>
            <a:off x="1063156" y="1527620"/>
            <a:ext cx="10065689" cy="4827459"/>
            <a:chOff x="1611575" y="1527620"/>
            <a:chExt cx="8518861" cy="4827459"/>
          </a:xfrm>
        </p:grpSpPr>
        <p:sp>
          <p:nvSpPr>
            <p:cNvPr id="42" name="Правила игры"/>
            <p:cNvSpPr/>
            <p:nvPr/>
          </p:nvSpPr>
          <p:spPr>
            <a:xfrm>
              <a:off x="1611575" y="1527620"/>
              <a:ext cx="8518861" cy="4827459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>
                <a:defRPr/>
              </a:pPr>
              <a:endParaRPr lang="ru-RU" sz="2400" kern="0" dirty="0">
                <a:ln w="11430">
                  <a:solidFill>
                    <a:srgbClr val="4BACC6">
                      <a:lumMod val="7500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Текст правил"/>
            <p:cNvSpPr/>
            <p:nvPr/>
          </p:nvSpPr>
          <p:spPr>
            <a:xfrm>
              <a:off x="1847514" y="1632847"/>
              <a:ext cx="8055355" cy="46166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Правила игры</a:t>
              </a:r>
            </a:p>
            <a:p>
              <a:pPr algn="just">
                <a:lnSpc>
                  <a:spcPct val="150000"/>
                </a:lnSpc>
              </a:pPr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Игра </a:t>
              </a:r>
              <a:r>
                <a:rPr lang="ru-RU" sz="240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начинается щелчком </a:t>
              </a:r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по ключику. </a:t>
              </a:r>
            </a:p>
            <a:p>
              <a:pPr algn="just">
                <a:lnSpc>
                  <a:spcPct val="150000"/>
                </a:lnSpc>
              </a:pPr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Прочитав </a:t>
              </a:r>
              <a:r>
                <a:rPr lang="ru-RU" sz="240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утверждение в открывшемся окошке, нужно выразить своё согласие (несогласие) с ним, нажав кнопку «Да» или «Нет». </a:t>
              </a:r>
              <a:endPara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При </a:t>
              </a:r>
              <a:r>
                <a:rPr lang="ru-RU" sz="240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правильном ответе открывается новое </a:t>
              </a:r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окошко и появляется приз: пиратский атрибут. В случае неправильного ответа окошко открывается без приза. Ваша задача - собрать как можно больше пиратских атрибутов и помочь найти клад. Удачи</a:t>
              </a:r>
              <a:r>
                <a:rPr lang="ru-RU" sz="240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76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C064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69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  <p:bldP spid="4" grpId="0" animBg="1"/>
      <p:bldP spid="4" grpId="2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"/>
          <p:cNvGrpSpPr/>
          <p:nvPr/>
        </p:nvGrpSpPr>
        <p:grpSpPr>
          <a:xfrm>
            <a:off x="5101926" y="1824249"/>
            <a:ext cx="5980694" cy="963251"/>
            <a:chOff x="5341956" y="1824249"/>
            <a:chExt cx="5980694" cy="9632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7338059" y="2044264"/>
              <a:ext cx="3194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1 (неверно)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"/>
          <p:cNvGrpSpPr/>
          <p:nvPr/>
        </p:nvGrpSpPr>
        <p:grpSpPr>
          <a:xfrm>
            <a:off x="5101926" y="2979630"/>
            <a:ext cx="5980694" cy="958366"/>
            <a:chOff x="5341956" y="2979630"/>
            <a:chExt cx="5980694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7338059" y="3197203"/>
              <a:ext cx="3194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2 (неверно)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3"/>
          <p:cNvGrpSpPr/>
          <p:nvPr/>
        </p:nvGrpSpPr>
        <p:grpSpPr>
          <a:xfrm>
            <a:off x="5105589" y="4130127"/>
            <a:ext cx="5973367" cy="963251"/>
            <a:chOff x="5105589" y="4130127"/>
            <a:chExt cx="5973367" cy="96325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7283176" y="4349113"/>
              <a:ext cx="3194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3 (неверно)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4"/>
          <p:cNvGrpSpPr/>
          <p:nvPr/>
        </p:nvGrpSpPr>
        <p:grpSpPr>
          <a:xfrm>
            <a:off x="5101926" y="5312364"/>
            <a:ext cx="5980694" cy="962480"/>
            <a:chOff x="5101926" y="5283451"/>
            <a:chExt cx="5980694" cy="9624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1926" y="5283451"/>
              <a:ext cx="5980694" cy="962480"/>
            </a:xfrm>
            <a:prstGeom prst="rect">
              <a:avLst/>
            </a:prstGeom>
          </p:spPr>
        </p:pic>
        <p:sp>
          <p:nvSpPr>
            <p:cNvPr id="9" name="TextBox 4"/>
            <p:cNvSpPr txBox="1"/>
            <p:nvPr/>
          </p:nvSpPr>
          <p:spPr>
            <a:xfrm>
              <a:off x="7098029" y="5503081"/>
              <a:ext cx="2795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4 (верно)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назад"/>
          <p:cNvGrpSpPr/>
          <p:nvPr/>
        </p:nvGrpSpPr>
        <p:grpSpPr>
          <a:xfrm>
            <a:off x="11318986" y="5939931"/>
            <a:ext cx="621215" cy="612000"/>
            <a:chOff x="11217637" y="3893276"/>
            <a:chExt cx="621215" cy="612000"/>
          </a:xfrm>
        </p:grpSpPr>
        <p:sp>
          <p:nvSpPr>
            <p:cNvPr id="25" name="Скругленный прямоугольник"/>
            <p:cNvSpPr>
              <a:spLocks noChangeAspect="1"/>
            </p:cNvSpPr>
            <p:nvPr/>
          </p:nvSpPr>
          <p:spPr>
            <a:xfrm>
              <a:off x="11217637" y="3893276"/>
              <a:ext cx="621215" cy="61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назад" descr="C:\Users\Галина\Desktop\мой прожектор\Рисунок3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58244" y="39292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5071" y="2297693"/>
            <a:ext cx="4004739" cy="3280605"/>
          </a:xfrm>
          <a:prstGeom prst="cloud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назад"/>
          <p:cNvGrpSpPr/>
          <p:nvPr/>
        </p:nvGrpSpPr>
        <p:grpSpPr>
          <a:xfrm>
            <a:off x="11318986" y="5939931"/>
            <a:ext cx="621215" cy="612000"/>
            <a:chOff x="11217637" y="3893276"/>
            <a:chExt cx="621215" cy="612000"/>
          </a:xfrm>
        </p:grpSpPr>
        <p:sp>
          <p:nvSpPr>
            <p:cNvPr id="25" name="Скр. пр-к"/>
            <p:cNvSpPr>
              <a:spLocks noChangeAspect="1"/>
            </p:cNvSpPr>
            <p:nvPr/>
          </p:nvSpPr>
          <p:spPr>
            <a:xfrm>
              <a:off x="11217637" y="3893276"/>
              <a:ext cx="621215" cy="61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назад" descr="C:\Users\Галина\Desktop\мой прожектор\Рисунок3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58244" y="39292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9774" y="1956996"/>
            <a:ext cx="3763598" cy="396199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302351" y="3739851"/>
            <a:ext cx="5799424" cy="950911"/>
            <a:chOff x="5302351" y="3739851"/>
            <a:chExt cx="5799424" cy="950911"/>
          </a:xfrm>
        </p:grpSpPr>
        <p:sp>
          <p:nvSpPr>
            <p:cNvPr id="20" name="Пятиуг-к 1"/>
            <p:cNvSpPr/>
            <p:nvPr/>
          </p:nvSpPr>
          <p:spPr>
            <a:xfrm rot="10800000" flipH="1">
              <a:off x="5302351" y="3739851"/>
              <a:ext cx="5330542" cy="937765"/>
            </a:xfrm>
            <a:prstGeom prst="homePlate">
              <a:avLst/>
            </a:prstGeom>
            <a:solidFill>
              <a:srgbClr val="B7DBED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TextBox 1"/>
            <p:cNvSpPr txBox="1"/>
            <p:nvPr/>
          </p:nvSpPr>
          <p:spPr>
            <a:xfrm>
              <a:off x="6299183" y="3957532"/>
              <a:ext cx="3027624" cy="470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на вопрос 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Овал 1"/>
            <p:cNvSpPr/>
            <p:nvPr/>
          </p:nvSpPr>
          <p:spPr>
            <a:xfrm>
              <a:off x="10164010" y="3752997"/>
              <a:ext cx="937765" cy="937765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alpha val="90000"/>
                <a:hueOff val="72337"/>
                <a:satOff val="-2780"/>
                <a:lumOff val="9770"/>
                <a:alphaOff val="-40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7" name="Группа 2"/>
          <p:cNvGrpSpPr/>
          <p:nvPr/>
        </p:nvGrpSpPr>
        <p:grpSpPr>
          <a:xfrm>
            <a:off x="5178392" y="2278247"/>
            <a:ext cx="6140594" cy="2478948"/>
            <a:chOff x="5078579" y="3542392"/>
            <a:chExt cx="6299484" cy="2478948"/>
          </a:xfrm>
        </p:grpSpPr>
        <p:sp>
          <p:nvSpPr>
            <p:cNvPr id="28" name="Пр-к 2"/>
            <p:cNvSpPr/>
            <p:nvPr/>
          </p:nvSpPr>
          <p:spPr>
            <a:xfrm>
              <a:off x="5078579" y="4955744"/>
              <a:ext cx="6060983" cy="1065596"/>
            </a:xfrm>
            <a:prstGeom prst="roundRect">
              <a:avLst/>
            </a:prstGeom>
            <a:solidFill>
              <a:schemeClr val="bg1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Правильный ответ</a:t>
              </a:r>
              <a:endPara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554822" y="3542392"/>
              <a:ext cx="1823241" cy="140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50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. прям-к 2"/>
          <p:cNvSpPr/>
          <p:nvPr/>
        </p:nvSpPr>
        <p:spPr>
          <a:xfrm>
            <a:off x="3036000" y="1325589"/>
            <a:ext cx="6120000" cy="5040000"/>
          </a:xfrm>
          <a:prstGeom prst="roundRect">
            <a:avLst>
              <a:gd name="adj" fmla="val 7292"/>
            </a:avLst>
          </a:prstGeom>
          <a:solidFill>
            <a:srgbClr val="75BCDD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Мы бедные пираты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1734" y="1523191"/>
            <a:ext cx="5688531" cy="4266398"/>
          </a:xfrm>
          <a:prstGeom prst="rect">
            <a:avLst/>
          </a:prstGeom>
        </p:spPr>
      </p:pic>
      <p:pic>
        <p:nvPicPr>
          <p:cNvPr id="9" name="включить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57587" y="5825589"/>
            <a:ext cx="576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назад"/>
          <p:cNvGrpSpPr/>
          <p:nvPr/>
        </p:nvGrpSpPr>
        <p:grpSpPr>
          <a:xfrm>
            <a:off x="11318986" y="5939931"/>
            <a:ext cx="621215" cy="612000"/>
            <a:chOff x="11217637" y="3893276"/>
            <a:chExt cx="621215" cy="612000"/>
          </a:xfrm>
        </p:grpSpPr>
        <p:sp>
          <p:nvSpPr>
            <p:cNvPr id="7" name="Скр. пр-к"/>
            <p:cNvSpPr>
              <a:spLocks noChangeAspect="1"/>
            </p:cNvSpPr>
            <p:nvPr/>
          </p:nvSpPr>
          <p:spPr>
            <a:xfrm>
              <a:off x="11217637" y="3893276"/>
              <a:ext cx="621215" cy="61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назад" descr="C:\Users\Галина\Desktop\мой прожектор\Рисунок3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58244" y="39292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96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8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"/>
          <p:cNvGrpSpPr/>
          <p:nvPr/>
        </p:nvGrpSpPr>
        <p:grpSpPr>
          <a:xfrm>
            <a:off x="5101926" y="1824249"/>
            <a:ext cx="5980694" cy="963251"/>
            <a:chOff x="5341956" y="1824249"/>
            <a:chExt cx="5980694" cy="9632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7338059" y="2044264"/>
              <a:ext cx="3194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1 (неверно)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"/>
          <p:cNvGrpSpPr/>
          <p:nvPr/>
        </p:nvGrpSpPr>
        <p:grpSpPr>
          <a:xfrm>
            <a:off x="5101926" y="2979630"/>
            <a:ext cx="5980694" cy="958366"/>
            <a:chOff x="5341956" y="2979630"/>
            <a:chExt cx="5980694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7338059" y="3197203"/>
              <a:ext cx="2795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2 (верно)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3"/>
          <p:cNvGrpSpPr/>
          <p:nvPr/>
        </p:nvGrpSpPr>
        <p:grpSpPr>
          <a:xfrm>
            <a:off x="5105589" y="4130127"/>
            <a:ext cx="5973367" cy="963251"/>
            <a:chOff x="5105589" y="4130127"/>
            <a:chExt cx="5973367" cy="96325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7283176" y="4349113"/>
              <a:ext cx="3194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3 (неверно)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4"/>
          <p:cNvGrpSpPr/>
          <p:nvPr/>
        </p:nvGrpSpPr>
        <p:grpSpPr>
          <a:xfrm>
            <a:off x="5101926" y="5312364"/>
            <a:ext cx="5980694" cy="962480"/>
            <a:chOff x="5101926" y="5283451"/>
            <a:chExt cx="5980694" cy="9624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1926" y="5283451"/>
              <a:ext cx="5980694" cy="962480"/>
            </a:xfrm>
            <a:prstGeom prst="rect">
              <a:avLst/>
            </a:prstGeom>
          </p:spPr>
        </p:pic>
        <p:sp>
          <p:nvSpPr>
            <p:cNvPr id="9" name="TextBox 4"/>
            <p:cNvSpPr txBox="1"/>
            <p:nvPr/>
          </p:nvSpPr>
          <p:spPr>
            <a:xfrm>
              <a:off x="7098029" y="5503081"/>
              <a:ext cx="3194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4 (неверно)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назад"/>
          <p:cNvGrpSpPr/>
          <p:nvPr/>
        </p:nvGrpSpPr>
        <p:grpSpPr>
          <a:xfrm>
            <a:off x="11318986" y="5939931"/>
            <a:ext cx="621215" cy="612000"/>
            <a:chOff x="11217637" y="3893276"/>
            <a:chExt cx="621215" cy="612000"/>
          </a:xfrm>
        </p:grpSpPr>
        <p:sp>
          <p:nvSpPr>
            <p:cNvPr id="25" name="Скругленный прямоугольник"/>
            <p:cNvSpPr>
              <a:spLocks noChangeAspect="1"/>
            </p:cNvSpPr>
            <p:nvPr/>
          </p:nvSpPr>
          <p:spPr>
            <a:xfrm>
              <a:off x="11217637" y="3893276"/>
              <a:ext cx="621215" cy="61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назад" descr="C:\Users\Галина\Desktop\мой прожектор\Рисунок3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58244" y="39292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865" y="1904624"/>
            <a:ext cx="3967680" cy="40857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назад"/>
          <p:cNvGrpSpPr/>
          <p:nvPr/>
        </p:nvGrpSpPr>
        <p:grpSpPr>
          <a:xfrm>
            <a:off x="11318986" y="5939931"/>
            <a:ext cx="621215" cy="612000"/>
            <a:chOff x="11217637" y="3893276"/>
            <a:chExt cx="621215" cy="612000"/>
          </a:xfrm>
        </p:grpSpPr>
        <p:sp>
          <p:nvSpPr>
            <p:cNvPr id="25" name="Скр. пр-к"/>
            <p:cNvSpPr>
              <a:spLocks noChangeAspect="1"/>
            </p:cNvSpPr>
            <p:nvPr/>
          </p:nvSpPr>
          <p:spPr>
            <a:xfrm>
              <a:off x="11217637" y="3893276"/>
              <a:ext cx="621215" cy="61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назад" descr="C:\Users\Галина\Desktop\мой прожектор\Рисунок3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58244" y="39292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5302351" y="3739851"/>
            <a:ext cx="5799424" cy="950911"/>
            <a:chOff x="5302351" y="3739851"/>
            <a:chExt cx="5799424" cy="950911"/>
          </a:xfrm>
        </p:grpSpPr>
        <p:sp>
          <p:nvSpPr>
            <p:cNvPr id="20" name="Пятиуг-к 1"/>
            <p:cNvSpPr/>
            <p:nvPr/>
          </p:nvSpPr>
          <p:spPr>
            <a:xfrm rot="10800000" flipH="1">
              <a:off x="5302351" y="3739851"/>
              <a:ext cx="5330542" cy="937765"/>
            </a:xfrm>
            <a:prstGeom prst="homePlate">
              <a:avLst/>
            </a:prstGeom>
            <a:solidFill>
              <a:srgbClr val="B7DBED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TextBox 1"/>
            <p:cNvSpPr txBox="1"/>
            <p:nvPr/>
          </p:nvSpPr>
          <p:spPr>
            <a:xfrm>
              <a:off x="6299183" y="3957532"/>
              <a:ext cx="3027624" cy="470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на вопрос 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Овал 1"/>
            <p:cNvSpPr/>
            <p:nvPr/>
          </p:nvSpPr>
          <p:spPr>
            <a:xfrm>
              <a:off x="10164010" y="3752997"/>
              <a:ext cx="937765" cy="937765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alpha val="90000"/>
                <a:hueOff val="72337"/>
                <a:satOff val="-2780"/>
                <a:lumOff val="9770"/>
                <a:alphaOff val="-40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7" name="Группа 2"/>
          <p:cNvGrpSpPr/>
          <p:nvPr/>
        </p:nvGrpSpPr>
        <p:grpSpPr>
          <a:xfrm>
            <a:off x="5178392" y="2278247"/>
            <a:ext cx="6140594" cy="2478948"/>
            <a:chOff x="5078579" y="3542392"/>
            <a:chExt cx="6299484" cy="2478948"/>
          </a:xfrm>
        </p:grpSpPr>
        <p:sp>
          <p:nvSpPr>
            <p:cNvPr id="28" name="Пр-к 2"/>
            <p:cNvSpPr/>
            <p:nvPr/>
          </p:nvSpPr>
          <p:spPr>
            <a:xfrm>
              <a:off x="5078579" y="4955744"/>
              <a:ext cx="6060983" cy="1065596"/>
            </a:xfrm>
            <a:prstGeom prst="roundRect">
              <a:avLst/>
            </a:prstGeom>
            <a:solidFill>
              <a:schemeClr val="bg1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Правильный ответ</a:t>
              </a:r>
              <a:endPara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554822" y="3542392"/>
              <a:ext cx="1823241" cy="140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17" y="1969206"/>
            <a:ext cx="4286250" cy="42767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66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"/>
          <p:cNvSpPr/>
          <p:nvPr/>
        </p:nvSpPr>
        <p:spPr>
          <a:xfrm>
            <a:off x="3742872" y="513430"/>
            <a:ext cx="4706257" cy="72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>
                  <a:solidFill>
                    <a:srgbClr val="4BACC6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Найдите 12 отличий</a:t>
            </a:r>
          </a:p>
        </p:txBody>
      </p:sp>
      <p:grpSp>
        <p:nvGrpSpPr>
          <p:cNvPr id="45" name="Группа назад"/>
          <p:cNvGrpSpPr/>
          <p:nvPr/>
        </p:nvGrpSpPr>
        <p:grpSpPr>
          <a:xfrm>
            <a:off x="11318986" y="5939931"/>
            <a:ext cx="621215" cy="612000"/>
            <a:chOff x="11217637" y="3893276"/>
            <a:chExt cx="621215" cy="612000"/>
          </a:xfrm>
        </p:grpSpPr>
        <p:sp>
          <p:nvSpPr>
            <p:cNvPr id="46" name="Скругленный пр-к"/>
            <p:cNvSpPr>
              <a:spLocks noChangeAspect="1"/>
            </p:cNvSpPr>
            <p:nvPr/>
          </p:nvSpPr>
          <p:spPr>
            <a:xfrm>
              <a:off x="11217637" y="3893276"/>
              <a:ext cx="621215" cy="61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7" name="назад" descr="C:\Users\Галина\Desktop\мой прожектор\Рисунок3.pn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8244" y="39292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Картинк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567" y="1543665"/>
            <a:ext cx="7926865" cy="4050889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746" y="1797427"/>
            <a:ext cx="855137" cy="725362"/>
          </a:xfrm>
          <a:prstGeom prst="rect">
            <a:avLst/>
          </a:prstGeom>
        </p:spPr>
      </p:pic>
      <p:pic>
        <p:nvPicPr>
          <p:cNvPr id="38" name="Рисунок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858" y="2744143"/>
            <a:ext cx="753259" cy="856648"/>
          </a:xfrm>
          <a:prstGeom prst="rect">
            <a:avLst/>
          </a:prstGeom>
        </p:spPr>
      </p:pic>
      <p:pic>
        <p:nvPicPr>
          <p:cNvPr id="35" name="Рисунок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745" y="1797427"/>
            <a:ext cx="703590" cy="1033398"/>
          </a:xfrm>
          <a:prstGeom prst="rect">
            <a:avLst/>
          </a:prstGeom>
        </p:spPr>
      </p:pic>
      <p:pic>
        <p:nvPicPr>
          <p:cNvPr id="42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88402">
            <a:off x="10380944" y="3158912"/>
            <a:ext cx="1093155" cy="510139"/>
          </a:xfrm>
          <a:prstGeom prst="rect">
            <a:avLst/>
          </a:prstGeom>
        </p:spPr>
      </p:pic>
      <p:pic>
        <p:nvPicPr>
          <p:cNvPr id="40" name="Рисунок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81" y="4022691"/>
            <a:ext cx="1164657" cy="987824"/>
          </a:xfrm>
          <a:prstGeom prst="rect">
            <a:avLst/>
          </a:prstGeom>
        </p:spPr>
      </p:pic>
      <p:pic>
        <p:nvPicPr>
          <p:cNvPr id="34" name="Рисунок 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20181">
            <a:off x="10443083" y="3834923"/>
            <a:ext cx="994490" cy="1270534"/>
          </a:xfrm>
          <a:prstGeom prst="rect">
            <a:avLst/>
          </a:prstGeom>
        </p:spPr>
      </p:pic>
      <p:pic>
        <p:nvPicPr>
          <p:cNvPr id="36" name="Рисунок 7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93193">
            <a:off x="10281434" y="5096693"/>
            <a:ext cx="481264" cy="1058779"/>
          </a:xfrm>
          <a:prstGeom prst="rect">
            <a:avLst/>
          </a:prstGeom>
        </p:spPr>
      </p:pic>
      <p:pic>
        <p:nvPicPr>
          <p:cNvPr id="41" name="Рисунок 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92" y="5340050"/>
            <a:ext cx="1182950" cy="1164657"/>
          </a:xfrm>
          <a:prstGeom prst="rect">
            <a:avLst/>
          </a:prstGeom>
        </p:spPr>
      </p:pic>
      <p:pic>
        <p:nvPicPr>
          <p:cNvPr id="29" name="Рисунок 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293" y="5564387"/>
            <a:ext cx="960990" cy="991402"/>
          </a:xfrm>
          <a:prstGeom prst="rect">
            <a:avLst/>
          </a:prstGeom>
        </p:spPr>
      </p:pic>
      <p:pic>
        <p:nvPicPr>
          <p:cNvPr id="37" name="Рисунок 1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54461">
            <a:off x="4737071" y="5714004"/>
            <a:ext cx="1087655" cy="722336"/>
          </a:xfrm>
          <a:prstGeom prst="rect">
            <a:avLst/>
          </a:prstGeom>
        </p:spPr>
      </p:pic>
      <p:pic>
        <p:nvPicPr>
          <p:cNvPr id="39" name="Рисунок 1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14545">
            <a:off x="6661065" y="5622182"/>
            <a:ext cx="1057624" cy="966449"/>
          </a:xfrm>
          <a:prstGeom prst="rect">
            <a:avLst/>
          </a:prstGeom>
        </p:spPr>
      </p:pic>
      <p:pic>
        <p:nvPicPr>
          <p:cNvPr id="43" name="Рисунок 1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87712">
            <a:off x="8861320" y="5522047"/>
            <a:ext cx="770023" cy="1200508"/>
          </a:xfrm>
          <a:prstGeom prst="rect">
            <a:avLst/>
          </a:prstGeom>
        </p:spPr>
      </p:pic>
      <p:sp>
        <p:nvSpPr>
          <p:cNvPr id="8" name="Овал 1"/>
          <p:cNvSpPr/>
          <p:nvPr/>
        </p:nvSpPr>
        <p:spPr>
          <a:xfrm>
            <a:off x="3100615" y="1543665"/>
            <a:ext cx="639097" cy="639097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2"/>
          <p:cNvSpPr/>
          <p:nvPr/>
        </p:nvSpPr>
        <p:spPr>
          <a:xfrm>
            <a:off x="3810000" y="2462489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3"/>
          <p:cNvSpPr/>
          <p:nvPr/>
        </p:nvSpPr>
        <p:spPr>
          <a:xfrm>
            <a:off x="5456903" y="2671425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4"/>
          <p:cNvSpPr/>
          <p:nvPr/>
        </p:nvSpPr>
        <p:spPr>
          <a:xfrm>
            <a:off x="2158722" y="3719048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5"/>
          <p:cNvSpPr/>
          <p:nvPr/>
        </p:nvSpPr>
        <p:spPr>
          <a:xfrm>
            <a:off x="3373661" y="3211705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6"/>
          <p:cNvSpPr/>
          <p:nvPr/>
        </p:nvSpPr>
        <p:spPr>
          <a:xfrm>
            <a:off x="3705081" y="3708972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7"/>
          <p:cNvSpPr/>
          <p:nvPr/>
        </p:nvSpPr>
        <p:spPr>
          <a:xfrm>
            <a:off x="4207797" y="3569109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8"/>
          <p:cNvSpPr/>
          <p:nvPr/>
        </p:nvSpPr>
        <p:spPr>
          <a:xfrm>
            <a:off x="4817806" y="3639902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9"/>
          <p:cNvSpPr/>
          <p:nvPr/>
        </p:nvSpPr>
        <p:spPr>
          <a:xfrm>
            <a:off x="2216569" y="4690967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10"/>
          <p:cNvSpPr/>
          <p:nvPr/>
        </p:nvSpPr>
        <p:spPr>
          <a:xfrm>
            <a:off x="2743691" y="4746517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11"/>
          <p:cNvSpPr/>
          <p:nvPr/>
        </p:nvSpPr>
        <p:spPr>
          <a:xfrm>
            <a:off x="7000568" y="1517118"/>
            <a:ext cx="639097" cy="639097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-1"/>
          <p:cNvSpPr/>
          <p:nvPr/>
        </p:nvSpPr>
        <p:spPr>
          <a:xfrm>
            <a:off x="4327873" y="4955457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2"/>
          <p:cNvSpPr/>
          <p:nvPr/>
        </p:nvSpPr>
        <p:spPr>
          <a:xfrm>
            <a:off x="4874260" y="4717517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0"/>
          <p:cNvSpPr/>
          <p:nvPr/>
        </p:nvSpPr>
        <p:spPr>
          <a:xfrm>
            <a:off x="8874329" y="4709651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22"/>
          <p:cNvSpPr/>
          <p:nvPr/>
        </p:nvSpPr>
        <p:spPr>
          <a:xfrm>
            <a:off x="7783544" y="2462489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33"/>
          <p:cNvSpPr/>
          <p:nvPr/>
        </p:nvSpPr>
        <p:spPr>
          <a:xfrm>
            <a:off x="9430447" y="2782038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44"/>
          <p:cNvSpPr/>
          <p:nvPr/>
        </p:nvSpPr>
        <p:spPr>
          <a:xfrm>
            <a:off x="6096000" y="3662023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55"/>
          <p:cNvSpPr/>
          <p:nvPr/>
        </p:nvSpPr>
        <p:spPr>
          <a:xfrm>
            <a:off x="7252192" y="3079951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66"/>
          <p:cNvSpPr/>
          <p:nvPr/>
        </p:nvSpPr>
        <p:spPr>
          <a:xfrm>
            <a:off x="7563465" y="3716101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77"/>
          <p:cNvSpPr/>
          <p:nvPr/>
        </p:nvSpPr>
        <p:spPr>
          <a:xfrm>
            <a:off x="8071502" y="3531253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88"/>
          <p:cNvSpPr/>
          <p:nvPr/>
        </p:nvSpPr>
        <p:spPr>
          <a:xfrm>
            <a:off x="8618803" y="3520468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9"/>
          <p:cNvSpPr/>
          <p:nvPr/>
        </p:nvSpPr>
        <p:spPr>
          <a:xfrm>
            <a:off x="6231603" y="4717517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100"/>
          <p:cNvSpPr/>
          <p:nvPr/>
        </p:nvSpPr>
        <p:spPr>
          <a:xfrm>
            <a:off x="6677301" y="4709650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0"/>
          <p:cNvSpPr/>
          <p:nvPr/>
        </p:nvSpPr>
        <p:spPr>
          <a:xfrm>
            <a:off x="8318213" y="4917602"/>
            <a:ext cx="639097" cy="639097"/>
          </a:xfrm>
          <a:prstGeom prst="ellipse">
            <a:avLst/>
          </a:prstGeom>
          <a:solidFill>
            <a:schemeClr val="lt1">
              <a:alpha val="2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1.1"/>
          <p:cNvSpPr/>
          <p:nvPr/>
        </p:nvSpPr>
        <p:spPr>
          <a:xfrm>
            <a:off x="2743691" y="1517117"/>
            <a:ext cx="1280938" cy="55467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2.2"/>
          <p:cNvSpPr/>
          <p:nvPr/>
        </p:nvSpPr>
        <p:spPr>
          <a:xfrm>
            <a:off x="7481323" y="2555155"/>
            <a:ext cx="1351285" cy="6550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.3"/>
          <p:cNvSpPr/>
          <p:nvPr/>
        </p:nvSpPr>
        <p:spPr>
          <a:xfrm>
            <a:off x="9134829" y="2636069"/>
            <a:ext cx="1113357" cy="10259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.4"/>
          <p:cNvSpPr/>
          <p:nvPr/>
        </p:nvSpPr>
        <p:spPr>
          <a:xfrm>
            <a:off x="5924883" y="3569109"/>
            <a:ext cx="945817" cy="7890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5.5"/>
          <p:cNvSpPr/>
          <p:nvPr/>
        </p:nvSpPr>
        <p:spPr>
          <a:xfrm>
            <a:off x="3382787" y="3101586"/>
            <a:ext cx="641841" cy="77325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6.6"/>
          <p:cNvSpPr/>
          <p:nvPr/>
        </p:nvSpPr>
        <p:spPr>
          <a:xfrm>
            <a:off x="7515016" y="3554370"/>
            <a:ext cx="588126" cy="71403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7.7"/>
          <p:cNvSpPr/>
          <p:nvPr/>
        </p:nvSpPr>
        <p:spPr>
          <a:xfrm>
            <a:off x="8164102" y="3458707"/>
            <a:ext cx="557840" cy="71350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8.8"/>
          <p:cNvSpPr/>
          <p:nvPr/>
        </p:nvSpPr>
        <p:spPr>
          <a:xfrm>
            <a:off x="4789916" y="3569109"/>
            <a:ext cx="733210" cy="76073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9.9"/>
          <p:cNvSpPr/>
          <p:nvPr/>
        </p:nvSpPr>
        <p:spPr>
          <a:xfrm>
            <a:off x="6140163" y="4677315"/>
            <a:ext cx="777158" cy="71403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10.10"/>
          <p:cNvSpPr/>
          <p:nvPr/>
        </p:nvSpPr>
        <p:spPr>
          <a:xfrm>
            <a:off x="2726661" y="4629109"/>
            <a:ext cx="744712" cy="80017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11.11"/>
          <p:cNvSpPr/>
          <p:nvPr/>
        </p:nvSpPr>
        <p:spPr>
          <a:xfrm>
            <a:off x="4266121" y="4880123"/>
            <a:ext cx="677792" cy="71403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12.12"/>
          <p:cNvSpPr/>
          <p:nvPr/>
        </p:nvSpPr>
        <p:spPr>
          <a:xfrm>
            <a:off x="8815554" y="4601602"/>
            <a:ext cx="777904" cy="7979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Правила"/>
          <p:cNvGrpSpPr/>
          <p:nvPr/>
        </p:nvGrpSpPr>
        <p:grpSpPr>
          <a:xfrm>
            <a:off x="837927" y="1406660"/>
            <a:ext cx="10516147" cy="5225634"/>
            <a:chOff x="837927" y="1406660"/>
            <a:chExt cx="10516147" cy="5225634"/>
          </a:xfrm>
        </p:grpSpPr>
        <p:sp>
          <p:nvSpPr>
            <p:cNvPr id="61" name="Правила игры"/>
            <p:cNvSpPr/>
            <p:nvPr/>
          </p:nvSpPr>
          <p:spPr>
            <a:xfrm>
              <a:off x="837927" y="1406660"/>
              <a:ext cx="10516147" cy="522563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>
                <a:defRPr/>
              </a:pPr>
              <a:endParaRPr lang="ru-RU" sz="2400" kern="0" dirty="0">
                <a:ln w="11430">
                  <a:solidFill>
                    <a:srgbClr val="4BACC6">
                      <a:lumMod val="7500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Текст правил"/>
            <p:cNvSpPr/>
            <p:nvPr/>
          </p:nvSpPr>
          <p:spPr>
            <a:xfrm>
              <a:off x="1213679" y="1891560"/>
              <a:ext cx="9764643" cy="43088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sz="32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Правила игры</a:t>
              </a:r>
            </a:p>
            <a:p>
              <a:pPr algn="just">
                <a:spcAft>
                  <a:spcPts val="1200"/>
                </a:spcAft>
              </a:pPr>
              <a:endPara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spcAft>
                  <a:spcPts val="1200"/>
                </a:spcAft>
              </a:pPr>
              <a:r>
                <a:rPr lang="ru-RU" sz="2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Внимательно рассмотрите и сравните  2 картинки.  Найдите на них 12 отличий.</a:t>
              </a:r>
            </a:p>
            <a:p>
              <a:pPr algn="just">
                <a:spcAft>
                  <a:spcPts val="1200"/>
                </a:spcAft>
              </a:pPr>
              <a:r>
                <a:rPr lang="ru-RU" sz="2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Левой кнопкой мышки щёлкайте по тем деталям рисунка, которых нет на другом рисунке, или они отличаются.</a:t>
              </a:r>
            </a:p>
            <a:p>
              <a:pPr algn="just">
                <a:spcAft>
                  <a:spcPts val="1200"/>
                </a:spcAft>
              </a:pPr>
              <a:r>
                <a:rPr lang="ru-RU" sz="2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Если найдёте все отличия, поможете пиратам собрать атрибуты для поиска клада.</a:t>
              </a:r>
            </a:p>
            <a:p>
              <a:pPr algn="ctr"/>
              <a:r>
                <a:rPr lang="ru-RU" sz="2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Желаю удачи</a:t>
              </a:r>
              <a:r>
                <a:rPr lang="ru-RU" sz="2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267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17" grpId="0" animBg="1"/>
      <p:bldP spid="27" grpId="0" animBg="1"/>
      <p:bldP spid="24" grpId="0" animBg="1"/>
      <p:bldP spid="21" grpId="0" animBg="1"/>
      <p:bldP spid="19" grpId="0" animBg="1"/>
      <p:bldP spid="16" grpId="0" animBg="1"/>
      <p:bldP spid="25" grpId="0" animBg="1"/>
      <p:bldP spid="6" grpId="0" animBg="1"/>
      <p:bldP spid="11" grpId="0" animBg="1"/>
      <p:bldP spid="14" grpId="0" animBg="1"/>
      <p:bldP spid="13" grpId="0" animBg="1"/>
      <p:bldP spid="15" grpId="0" animBg="1"/>
      <p:bldP spid="7" grpId="0" animBg="1"/>
      <p:bldP spid="18" grpId="0" animBg="1"/>
      <p:bldP spid="28" grpId="0" animBg="1"/>
      <p:bldP spid="23" grpId="0" animBg="1"/>
      <p:bldP spid="22" grpId="0" animBg="1"/>
      <p:bldP spid="20" grpId="0" animBg="1"/>
      <p:bldP spid="10" grpId="0" animBg="1"/>
      <p:bldP spid="26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4591636" y="1196129"/>
            <a:ext cx="44737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Наше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путешествие на необитаемый остров вместе с отважными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пиратами подошло к концу!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1"/>
          <p:cNvSpPr/>
          <p:nvPr/>
        </p:nvSpPr>
        <p:spPr>
          <a:xfrm>
            <a:off x="6558489" y="3637726"/>
            <a:ext cx="540000" cy="54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2"/>
          <p:cNvSpPr/>
          <p:nvPr/>
        </p:nvSpPr>
        <p:spPr>
          <a:xfrm>
            <a:off x="6558489" y="4447524"/>
            <a:ext cx="540000" cy="540000"/>
          </a:xfrm>
          <a:prstGeom prst="ellipse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3"/>
          <p:cNvSpPr/>
          <p:nvPr/>
        </p:nvSpPr>
        <p:spPr>
          <a:xfrm>
            <a:off x="6558489" y="5302818"/>
            <a:ext cx="540000" cy="5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2"/>
          <p:cNvSpPr/>
          <p:nvPr/>
        </p:nvSpPr>
        <p:spPr>
          <a:xfrm>
            <a:off x="4724372" y="3045567"/>
            <a:ext cx="4473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Ваше отношение к уроку: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3"/>
          <p:cNvSpPr/>
          <p:nvPr/>
        </p:nvSpPr>
        <p:spPr>
          <a:xfrm>
            <a:off x="7206643" y="3676893"/>
            <a:ext cx="3247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отличное;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4"/>
          <p:cNvSpPr/>
          <p:nvPr/>
        </p:nvSpPr>
        <p:spPr>
          <a:xfrm>
            <a:off x="7206643" y="4434330"/>
            <a:ext cx="219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хорошее;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5"/>
          <p:cNvSpPr/>
          <p:nvPr/>
        </p:nvSpPr>
        <p:spPr>
          <a:xfrm>
            <a:off x="7206642" y="5381153"/>
            <a:ext cx="3247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удовлетворительное.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"/>
          <p:cNvSpPr>
            <a:spLocks noChangeAspect="1"/>
          </p:cNvSpPr>
          <p:nvPr/>
        </p:nvSpPr>
        <p:spPr>
          <a:xfrm>
            <a:off x="11310878" y="5939931"/>
            <a:ext cx="621215" cy="612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выключить">
            <a:hlinkClick r:id="" action="ppaction://hlinkshowjump?jump=endshow"/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351485" y="5979734"/>
            <a:ext cx="540000" cy="53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ИИ"/>
          <p:cNvSpPr/>
          <p:nvPr/>
        </p:nvSpPr>
        <p:spPr>
          <a:xfrm>
            <a:off x="2869301" y="525390"/>
            <a:ext cx="6476259" cy="720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>
                  <a:solidFill>
                    <a:srgbClr val="4BACC6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Информационные источники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5486400" y="1655297"/>
            <a:ext cx="62142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Авторский дизайн оформления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слайдов</a:t>
            </a: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Рисунки обработаны в программах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Paint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Paint.net и редакторе фотографий онлайн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Pixlr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Editor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момент создания и публикации работы все ссылки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рабочие (январь 2019 года)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назад"/>
          <p:cNvGrpSpPr/>
          <p:nvPr/>
        </p:nvGrpSpPr>
        <p:grpSpPr>
          <a:xfrm>
            <a:off x="11318986" y="5939931"/>
            <a:ext cx="621215" cy="612000"/>
            <a:chOff x="11217637" y="3893276"/>
            <a:chExt cx="621215" cy="612000"/>
          </a:xfrm>
        </p:grpSpPr>
        <p:sp>
          <p:nvSpPr>
            <p:cNvPr id="7" name="Скругленный прямоугольник"/>
            <p:cNvSpPr>
              <a:spLocks noChangeAspect="1"/>
            </p:cNvSpPr>
            <p:nvPr/>
          </p:nvSpPr>
          <p:spPr>
            <a:xfrm>
              <a:off x="11217637" y="3893276"/>
              <a:ext cx="621215" cy="61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назад" descr="C:\Users\Галина\Desktop\мой прожектор\Рисунок3.pn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58244" y="39292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1"/>
          <p:cNvSpPr txBox="1"/>
          <p:nvPr/>
        </p:nvSpPr>
        <p:spPr>
          <a:xfrm>
            <a:off x="368048" y="1527150"/>
            <a:ext cx="52168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Картинки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Игровое поле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фишки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кубик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Заготовка (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бросить кости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Пираты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8"/>
              </a:rPr>
              <a:t>1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9"/>
              </a:rPr>
              <a:t>2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0"/>
              </a:rPr>
              <a:t>3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1"/>
              </a:rPr>
              <a:t>4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2"/>
              </a:rPr>
              <a:t>5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3"/>
              </a:rPr>
              <a:t>6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4"/>
              </a:rPr>
              <a:t>7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5"/>
              </a:rPr>
              <a:t>8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6"/>
              </a:rPr>
              <a:t>9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7"/>
              </a:rPr>
              <a:t>10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8"/>
              </a:rPr>
              <a:t>11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9"/>
              </a:rPr>
              <a:t>12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Пиратские атрибуты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0"/>
              </a:rPr>
              <a:t>1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1"/>
              </a:rPr>
              <a:t>2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2"/>
              </a:rPr>
              <a:t>Кнопки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3"/>
              </a:rPr>
              <a:t>ключик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  <a:hlinkClick r:id="rId24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5"/>
              </a:rPr>
              <a:t>Найди ошибки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6"/>
              </a:rPr>
              <a:t>Картинка для фона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  <a:hlinkClick r:id="rId24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Видеоролик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7"/>
              </a:rPr>
              <a:t>Мы бедные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7"/>
              </a:rPr>
              <a:t>пираты (песенка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7"/>
              </a:rPr>
              <a:t>из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7"/>
              </a:rPr>
              <a:t>мультика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  <a:hlinkClick r:id="rId2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048" y="5956753"/>
            <a:ext cx="10825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Автор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шаблона: учитель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технологии лицея № 48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Калуги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Ларькова Галина Владимировна.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2"/>
          <p:cNvSpPr/>
          <p:nvPr/>
        </p:nvSpPr>
        <p:spPr>
          <a:xfrm>
            <a:off x="368048" y="4525492"/>
            <a:ext cx="11228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Авторские права на шаблон игры принадлежат учителю технологии лицея № 48 города Калуги Ларьковой Галине Владимировне.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Автор дает согласие использовать данный ресурс при условии обязательного указания авторства.</a:t>
            </a:r>
          </a:p>
        </p:txBody>
      </p:sp>
    </p:spTree>
    <p:extLst>
      <p:ext uri="{BB962C8B-B14F-4D97-AF65-F5344CB8AC3E}">
        <p14:creationId xmlns:p14="http://schemas.microsoft.com/office/powerpoint/2010/main" val="8779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5530" y="443076"/>
            <a:ext cx="2088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Друзья!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66683" y="3631262"/>
            <a:ext cx="587969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пути вас будут подстерегать трудности и испытания. Чтобы отыскать спрятанные сокровища, необходимо собрать как можно больше пиратских атрибутов, выполнив все задания.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Желаю удачи и попутного ветра!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2490" y="2430933"/>
            <a:ext cx="5909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Приглашаю вас в увлекательное путешествие на необитаемый остров вместе с отважными пиратами!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1855" y="1599936"/>
            <a:ext cx="3876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Сегодня у нас необычный урок.</a:t>
            </a:r>
          </a:p>
        </p:txBody>
      </p:sp>
    </p:spTree>
    <p:extLst>
      <p:ext uri="{BB962C8B-B14F-4D97-AF65-F5344CB8AC3E}">
        <p14:creationId xmlns:p14="http://schemas.microsoft.com/office/powerpoint/2010/main" val="14910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0606" y="1383750"/>
            <a:ext cx="1051078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Игра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подобие настольной игры-</a:t>
            </a:r>
            <a:r>
              <a:rPr kumimoji="0" lang="ru-RU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ходилки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ru-RU" sz="2400" kern="0" baseline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Необходимо</a:t>
            </a: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«бросать» игровой кубик, кликнув по нему левой кнопкой мыши. Появление нового числа сопровождается звуком.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Одновременно фишка передвинется на выпавшее число ходов.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 перехода к заданиям кликайте на цифры,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где остановилась фишка. Правильно ответив на вопросы</a:t>
            </a: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возвращайтесь на маршрут по стрелке внизу слайда. 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возвращении на маршрут сигналом к вращению кубика будет изменение цвета цифры и звук колокольчика.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Выигрывает тот, кто соберёт наибольшее количество жетонов за правильные ответы.</a:t>
            </a:r>
          </a:p>
        </p:txBody>
      </p:sp>
      <p:sp>
        <p:nvSpPr>
          <p:cNvPr id="4" name="Скругленный прямоугольник"/>
          <p:cNvSpPr>
            <a:spLocks noChangeAspect="1"/>
          </p:cNvSpPr>
          <p:nvPr/>
        </p:nvSpPr>
        <p:spPr>
          <a:xfrm>
            <a:off x="332972" y="335586"/>
            <a:ext cx="621215" cy="612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ии" descr="C:\Users\Галина\Desktop\мой прожектор\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579" y="37158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/>
          <p:nvPr/>
        </p:nvSpPr>
        <p:spPr>
          <a:xfrm>
            <a:off x="5503434" y="6090266"/>
            <a:ext cx="1185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Удачи!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891" y="116090"/>
            <a:ext cx="4182218" cy="1274174"/>
          </a:xfrm>
          <a:prstGeom prst="rect">
            <a:avLst/>
          </a:prstGeom>
        </p:spPr>
      </p:pic>
      <p:grpSp>
        <p:nvGrpSpPr>
          <p:cNvPr id="11" name="Группа назад"/>
          <p:cNvGrpSpPr/>
          <p:nvPr/>
        </p:nvGrpSpPr>
        <p:grpSpPr>
          <a:xfrm>
            <a:off x="11318986" y="5939931"/>
            <a:ext cx="621215" cy="612000"/>
            <a:chOff x="11217637" y="3893276"/>
            <a:chExt cx="621215" cy="612000"/>
          </a:xfrm>
        </p:grpSpPr>
        <p:sp>
          <p:nvSpPr>
            <p:cNvPr id="12" name="Скр. пр-к"/>
            <p:cNvSpPr>
              <a:spLocks noChangeAspect="1"/>
            </p:cNvSpPr>
            <p:nvPr/>
          </p:nvSpPr>
          <p:spPr>
            <a:xfrm>
              <a:off x="11217637" y="3893276"/>
              <a:ext cx="621215" cy="61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далее" descr="C:\Users\Галина\Desktop\мой прожектор\Рисунок3.pn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8244" y="39292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82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трелка 17-15"/>
          <p:cNvSpPr/>
          <p:nvPr/>
        </p:nvSpPr>
        <p:spPr>
          <a:xfrm rot="16362514" flipV="1">
            <a:off x="6920699" y="2169298"/>
            <a:ext cx="911594" cy="180000"/>
          </a:xfrm>
          <a:prstGeom prst="rightArrow">
            <a:avLst/>
          </a:prstGeom>
          <a:solidFill>
            <a:srgbClr val="8B3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6-3"/>
          <p:cNvSpPr/>
          <p:nvPr/>
        </p:nvSpPr>
        <p:spPr>
          <a:xfrm rot="8520000" flipH="1" flipV="1">
            <a:off x="4126830" y="2772868"/>
            <a:ext cx="162697" cy="885393"/>
          </a:xfrm>
          <a:prstGeom prst="upArrow">
            <a:avLst/>
          </a:prstGeom>
          <a:solidFill>
            <a:srgbClr val="8B358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626A1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Овал 1">
            <a:hlinkClick r:id="rId6" action="ppaction://hlinksldjump"/>
          </p:cNvPr>
          <p:cNvSpPr/>
          <p:nvPr/>
        </p:nvSpPr>
        <p:spPr>
          <a:xfrm>
            <a:off x="2729885" y="3573315"/>
            <a:ext cx="878704" cy="74209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00029" y="3034608"/>
            <a:ext cx="830826" cy="5400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EA5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solidFill>
                <a:srgbClr val="EA5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hlinkClick r:id="rId7" action="ppaction://hlinksldjump"/>
          </p:cNvPr>
          <p:cNvSpPr/>
          <p:nvPr/>
        </p:nvSpPr>
        <p:spPr>
          <a:xfrm>
            <a:off x="3152731" y="2247441"/>
            <a:ext cx="1022662" cy="78716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Овал 4"/>
          <p:cNvSpPr/>
          <p:nvPr/>
        </p:nvSpPr>
        <p:spPr>
          <a:xfrm>
            <a:off x="3989350" y="2107628"/>
            <a:ext cx="822059" cy="718782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EA5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Овал 5">
            <a:hlinkClick r:id="rId8" action="ppaction://hlinksldjump"/>
          </p:cNvPr>
          <p:cNvSpPr/>
          <p:nvPr/>
        </p:nvSpPr>
        <p:spPr>
          <a:xfrm>
            <a:off x="4514249" y="2644100"/>
            <a:ext cx="784508" cy="5400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Пр-к 6"/>
          <p:cNvSpPr/>
          <p:nvPr/>
        </p:nvSpPr>
        <p:spPr>
          <a:xfrm rot="21277824">
            <a:off x="4548409" y="3285899"/>
            <a:ext cx="785934" cy="616632"/>
          </a:xfrm>
          <a:prstGeom prst="rect">
            <a:avLst/>
          </a:prstGeom>
          <a:solidFill>
            <a:srgbClr val="8B358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Овал 7"/>
          <p:cNvSpPr/>
          <p:nvPr/>
        </p:nvSpPr>
        <p:spPr>
          <a:xfrm>
            <a:off x="4636430" y="3937952"/>
            <a:ext cx="842891" cy="64364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Овал 8">
            <a:hlinkClick r:id="rId9" action="ppaction://hlinksldjump"/>
          </p:cNvPr>
          <p:cNvSpPr/>
          <p:nvPr/>
        </p:nvSpPr>
        <p:spPr>
          <a:xfrm>
            <a:off x="4665940" y="4495669"/>
            <a:ext cx="946698" cy="787712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EA5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" name="Овал 9"/>
          <p:cNvSpPr/>
          <p:nvPr/>
        </p:nvSpPr>
        <p:spPr>
          <a:xfrm>
            <a:off x="5653907" y="4581593"/>
            <a:ext cx="540000" cy="5400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Овал 10">
            <a:hlinkClick r:id="rId10" action="ppaction://hlinksldjump"/>
          </p:cNvPr>
          <p:cNvSpPr/>
          <p:nvPr/>
        </p:nvSpPr>
        <p:spPr>
          <a:xfrm>
            <a:off x="5590049" y="3821129"/>
            <a:ext cx="916875" cy="83730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EA5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200" b="1" dirty="0">
              <a:solidFill>
                <a:srgbClr val="EA5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-к 11"/>
          <p:cNvSpPr/>
          <p:nvPr/>
        </p:nvSpPr>
        <p:spPr>
          <a:xfrm rot="600000">
            <a:off x="5855085" y="3297984"/>
            <a:ext cx="757653" cy="584133"/>
          </a:xfrm>
          <a:prstGeom prst="rect">
            <a:avLst/>
          </a:prstGeom>
          <a:solidFill>
            <a:srgbClr val="8B358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828202" y="2675565"/>
            <a:ext cx="995619" cy="5400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EA5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3200" b="1" dirty="0">
              <a:solidFill>
                <a:srgbClr val="EA5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>
            <a:hlinkClick r:id="rId11" action="ppaction://hlinksldjump"/>
          </p:cNvPr>
          <p:cNvSpPr/>
          <p:nvPr/>
        </p:nvSpPr>
        <p:spPr>
          <a:xfrm>
            <a:off x="6077418" y="1924536"/>
            <a:ext cx="927600" cy="750705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57819" y="1361649"/>
            <a:ext cx="921229" cy="5400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EA5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3200" b="1" dirty="0">
              <a:solidFill>
                <a:srgbClr val="EA5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hlinkClick r:id="rId12" action="ppaction://hlinksldjump"/>
          </p:cNvPr>
          <p:cNvSpPr/>
          <p:nvPr/>
        </p:nvSpPr>
        <p:spPr>
          <a:xfrm>
            <a:off x="6962660" y="1228097"/>
            <a:ext cx="991517" cy="75835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191196" y="1994405"/>
            <a:ext cx="929529" cy="5400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EA5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3200" b="1" dirty="0">
              <a:solidFill>
                <a:srgbClr val="EA5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-к 17"/>
          <p:cNvSpPr/>
          <p:nvPr/>
        </p:nvSpPr>
        <p:spPr>
          <a:xfrm rot="21000000">
            <a:off x="7392791" y="2605498"/>
            <a:ext cx="781172" cy="617311"/>
          </a:xfrm>
          <a:prstGeom prst="rect">
            <a:avLst/>
          </a:prstGeom>
          <a:solidFill>
            <a:srgbClr val="8B358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508172" y="3246010"/>
            <a:ext cx="929529" cy="5400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EA5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3200" b="1" dirty="0">
              <a:solidFill>
                <a:srgbClr val="EA5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>
            <a:hlinkClick r:id="rId13" action="ppaction://hlinksldjump"/>
          </p:cNvPr>
          <p:cNvSpPr/>
          <p:nvPr/>
        </p:nvSpPr>
        <p:spPr>
          <a:xfrm>
            <a:off x="7644994" y="3882127"/>
            <a:ext cx="927600" cy="5400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hlinkClick r:id="rId14" action="ppaction://hlinksldjump"/>
          </p:cNvPr>
          <p:cNvSpPr/>
          <p:nvPr/>
        </p:nvSpPr>
        <p:spPr>
          <a:xfrm>
            <a:off x="7889883" y="4518245"/>
            <a:ext cx="929529" cy="60334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EA5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3200" b="1" dirty="0">
              <a:solidFill>
                <a:srgbClr val="EA5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216528" y="5070821"/>
            <a:ext cx="927600" cy="5400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hlinkClick r:id="rId15" action="ppaction://hlinksldjump"/>
          </p:cNvPr>
          <p:cNvSpPr/>
          <p:nvPr/>
        </p:nvSpPr>
        <p:spPr>
          <a:xfrm>
            <a:off x="8922543" y="5041661"/>
            <a:ext cx="969863" cy="5400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EA5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3200" b="1" dirty="0">
              <a:solidFill>
                <a:srgbClr val="EA5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hlinkClick r:id="rId16" action="ppaction://hlinksldjump"/>
          </p:cNvPr>
          <p:cNvSpPr/>
          <p:nvPr/>
        </p:nvSpPr>
        <p:spPr>
          <a:xfrm>
            <a:off x="9287217" y="4389817"/>
            <a:ext cx="905935" cy="57499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9546506" y="3832393"/>
            <a:ext cx="929529" cy="5400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EA5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3200" b="1" dirty="0">
              <a:solidFill>
                <a:srgbClr val="EA5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>
            <a:hlinkClick r:id="rId17" action="ppaction://hlinksldjump"/>
          </p:cNvPr>
          <p:cNvSpPr/>
          <p:nvPr/>
        </p:nvSpPr>
        <p:spPr>
          <a:xfrm>
            <a:off x="9851401" y="3184100"/>
            <a:ext cx="927600" cy="5400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трелка 11- 7"/>
          <p:cNvSpPr/>
          <p:nvPr/>
        </p:nvSpPr>
        <p:spPr>
          <a:xfrm rot="6152331" flipV="1">
            <a:off x="4868339" y="3994143"/>
            <a:ext cx="1297775" cy="180000"/>
          </a:xfrm>
          <a:prstGeom prst="rightArrow">
            <a:avLst/>
          </a:prstGeom>
          <a:solidFill>
            <a:srgbClr val="8B3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"/>
          <p:cNvSpPr txBox="1"/>
          <p:nvPr/>
        </p:nvSpPr>
        <p:spPr>
          <a:xfrm>
            <a:off x="5395315" y="194410"/>
            <a:ext cx="2035632" cy="939909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B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Вернитесь за картой!</a:t>
            </a:r>
            <a:endParaRPr lang="ru-RU" sz="2400" b="1" dirty="0">
              <a:solidFill>
                <a:srgbClr val="8B35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Кубик 4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7146239" y="5743878"/>
            <a:ext cx="633890" cy="6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Кубик 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7144070" y="5743878"/>
            <a:ext cx="633890" cy="6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Кубик 2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7150880" y="5743878"/>
            <a:ext cx="633890" cy="6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Кубик 6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7148588" y="5743878"/>
            <a:ext cx="633890" cy="6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Кубик 5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7144963" y="5743878"/>
            <a:ext cx="633890" cy="6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Кубик 1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V="1">
            <a:off x="7152336" y="5743878"/>
            <a:ext cx="633890" cy="6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Фишка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0173" y="4851593"/>
            <a:ext cx="432074" cy="834324"/>
          </a:xfrm>
          <a:prstGeom prst="rect">
            <a:avLst/>
          </a:prstGeom>
        </p:spPr>
      </p:pic>
      <p:sp>
        <p:nvSpPr>
          <p:cNvPr id="44" name="TextBox"/>
          <p:cNvSpPr txBox="1"/>
          <p:nvPr/>
        </p:nvSpPr>
        <p:spPr>
          <a:xfrm>
            <a:off x="1723549" y="586791"/>
            <a:ext cx="2012672" cy="91940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B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Смените маршрут!</a:t>
            </a:r>
            <a:endParaRPr lang="ru-RU" sz="2400" b="1" dirty="0">
              <a:solidFill>
                <a:srgbClr val="8B35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"/>
          <p:cNvSpPr txBox="1"/>
          <p:nvPr/>
        </p:nvSpPr>
        <p:spPr>
          <a:xfrm>
            <a:off x="7593829" y="199786"/>
            <a:ext cx="3185172" cy="91940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B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Вернитесь на безопасное место!</a:t>
            </a:r>
            <a:endParaRPr lang="ru-RU" sz="2400" b="1" dirty="0">
              <a:solidFill>
                <a:srgbClr val="8B35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kub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931" y="5536377"/>
            <a:ext cx="1078978" cy="1100557"/>
          </a:xfrm>
          <a:prstGeom prst="rect">
            <a:avLst/>
          </a:prstGeom>
        </p:spPr>
      </p:pic>
      <p:pic>
        <p:nvPicPr>
          <p:cNvPr id="78" name="Старт"/>
          <p:cNvPicPr>
            <a:picLocks noChangeAspect="1"/>
          </p:cNvPicPr>
          <p:nvPr/>
        </p:nvPicPr>
        <p:blipFill>
          <a:blip r:embed="rId2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015" y="5654655"/>
            <a:ext cx="864000" cy="864000"/>
          </a:xfrm>
          <a:prstGeom prst="rect">
            <a:avLst/>
          </a:prstGeom>
        </p:spPr>
      </p:pic>
      <p:sp>
        <p:nvSpPr>
          <p:cNvPr id="73" name="Скруг. пр-к 1"/>
          <p:cNvSpPr/>
          <p:nvPr/>
        </p:nvSpPr>
        <p:spPr>
          <a:xfrm>
            <a:off x="6787932" y="5562448"/>
            <a:ext cx="1265273" cy="1023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8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8503 -0.2101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67 -0.21019 L 0.16406 -0.2509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34 -0.37153 L 0.15742 -0.3372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42 -0.33727 L 0.27526 -0.26875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01 -0.01482 L 0.33529 -0.14653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29 -0.14167 L 0.36836 -0.42778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36 -0.42778 L 0.40612 -0.34421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12 -0.62153 L 0.43307 -0.15578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07 -0.15579 L 0.44414 -0.06204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14 -0.06204 L 0.54649 -0.07639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649 -0.07639 L 0.62656 -0.05834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56 -0.05834 L 0.67305 -0.26806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2 -0.25093 L 0.13034 -0.37153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6042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63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6F6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6F6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6F6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26 -0.26875 L 0.19701 -0.00996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1294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63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D0D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6F6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12 -0.34422 L 0.40612 -0.62153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66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63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D0D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8D8D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6F6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D0D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D0D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6F6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B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2" grpId="0" animBg="1"/>
      <p:bldP spid="42" grpId="1" animBg="1"/>
      <p:bldP spid="2" grpId="0"/>
      <p:bldP spid="4" grpId="0"/>
      <p:bldP spid="6" grpId="0"/>
      <p:bldP spid="7" grpId="0" animBg="1"/>
      <p:bldP spid="9" grpId="0"/>
      <p:bldP spid="11" grpId="0"/>
      <p:bldP spid="12" grpId="0" animBg="1"/>
      <p:bldP spid="14" grpId="0"/>
      <p:bldP spid="16" grpId="0"/>
      <p:bldP spid="18" grpId="0" animBg="1"/>
      <p:bldP spid="20" grpId="0"/>
      <p:bldP spid="21" grpId="0"/>
      <p:bldP spid="23" grpId="0"/>
      <p:bldP spid="24" grpId="0"/>
      <p:bldP spid="26" grpId="0"/>
      <p:bldP spid="41" grpId="0" animBg="1"/>
      <p:bldP spid="41" grpId="1" animBg="1"/>
      <p:bldP spid="34" grpId="0" animBg="1"/>
      <p:bldP spid="34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/>
          <p:nvPr/>
        </p:nvGrpSpPr>
        <p:grpSpPr>
          <a:xfrm>
            <a:off x="5302351" y="3739851"/>
            <a:ext cx="5765874" cy="950911"/>
            <a:chOff x="5302351" y="3739851"/>
            <a:chExt cx="5765874" cy="950911"/>
          </a:xfrm>
        </p:grpSpPr>
        <p:sp>
          <p:nvSpPr>
            <p:cNvPr id="22" name="Пятиуг-к 1"/>
            <p:cNvSpPr/>
            <p:nvPr/>
          </p:nvSpPr>
          <p:spPr>
            <a:xfrm rot="10800000" flipH="1">
              <a:off x="5302351" y="3739851"/>
              <a:ext cx="5330542" cy="937765"/>
            </a:xfrm>
            <a:prstGeom prst="homePlate">
              <a:avLst/>
            </a:prstGeom>
            <a:solidFill>
              <a:srgbClr val="B7DBED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Овал 1"/>
            <p:cNvSpPr/>
            <p:nvPr/>
          </p:nvSpPr>
          <p:spPr>
            <a:xfrm>
              <a:off x="10159125" y="3752997"/>
              <a:ext cx="909100" cy="937765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1"/>
            <p:cNvSpPr txBox="1"/>
            <p:nvPr/>
          </p:nvSpPr>
          <p:spPr>
            <a:xfrm>
              <a:off x="6299183" y="3957532"/>
              <a:ext cx="3027624" cy="470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на вопрос 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назад"/>
          <p:cNvGrpSpPr/>
          <p:nvPr/>
        </p:nvGrpSpPr>
        <p:grpSpPr>
          <a:xfrm>
            <a:off x="11318986" y="5939931"/>
            <a:ext cx="621215" cy="612000"/>
            <a:chOff x="11217637" y="3893276"/>
            <a:chExt cx="621215" cy="612000"/>
          </a:xfrm>
        </p:grpSpPr>
        <p:sp>
          <p:nvSpPr>
            <p:cNvPr id="25" name="Скр. пр-к"/>
            <p:cNvSpPr>
              <a:spLocks noChangeAspect="1"/>
            </p:cNvSpPr>
            <p:nvPr/>
          </p:nvSpPr>
          <p:spPr>
            <a:xfrm>
              <a:off x="11217637" y="3893276"/>
              <a:ext cx="621215" cy="61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назад" descr="C:\Users\Галина\Desktop\мой прожектор\Рисунок3.pn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58244" y="39292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2"/>
          <p:cNvGrpSpPr/>
          <p:nvPr/>
        </p:nvGrpSpPr>
        <p:grpSpPr>
          <a:xfrm>
            <a:off x="5178392" y="2278247"/>
            <a:ext cx="6140594" cy="2478948"/>
            <a:chOff x="5078579" y="3542392"/>
            <a:chExt cx="6299484" cy="2478948"/>
          </a:xfrm>
        </p:grpSpPr>
        <p:sp>
          <p:nvSpPr>
            <p:cNvPr id="12" name="Пр-к 2"/>
            <p:cNvSpPr/>
            <p:nvPr/>
          </p:nvSpPr>
          <p:spPr>
            <a:xfrm>
              <a:off x="5078579" y="4955744"/>
              <a:ext cx="6060983" cy="1065596"/>
            </a:xfrm>
            <a:prstGeom prst="roundRect">
              <a:avLst/>
            </a:prstGeom>
            <a:solidFill>
              <a:schemeClr val="bg1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Правильный ответ</a:t>
              </a:r>
              <a:endPara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554822" y="3542392"/>
              <a:ext cx="1823241" cy="140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2484" y="2255722"/>
            <a:ext cx="4097559" cy="3684209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23603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"/>
          <p:cNvGrpSpPr/>
          <p:nvPr/>
        </p:nvGrpSpPr>
        <p:grpSpPr>
          <a:xfrm>
            <a:off x="5101926" y="1824249"/>
            <a:ext cx="5980694" cy="963251"/>
            <a:chOff x="5341956" y="1824249"/>
            <a:chExt cx="5980694" cy="9632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7338059" y="2044264"/>
              <a:ext cx="3194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1 (неверно)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"/>
          <p:cNvGrpSpPr/>
          <p:nvPr/>
        </p:nvGrpSpPr>
        <p:grpSpPr>
          <a:xfrm>
            <a:off x="5101926" y="2979630"/>
            <a:ext cx="5980694" cy="958366"/>
            <a:chOff x="5341956" y="2979630"/>
            <a:chExt cx="5980694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7338059" y="3197203"/>
              <a:ext cx="3194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2 (неверно)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3"/>
          <p:cNvGrpSpPr/>
          <p:nvPr/>
        </p:nvGrpSpPr>
        <p:grpSpPr>
          <a:xfrm>
            <a:off x="5105589" y="4130127"/>
            <a:ext cx="5973367" cy="963251"/>
            <a:chOff x="5105589" y="4130127"/>
            <a:chExt cx="5973367" cy="963251"/>
          </a:xfrm>
        </p:grpSpPr>
        <p:pic>
          <p:nvPicPr>
            <p:cNvPr id="4" name="Рисунок 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7283176" y="4349113"/>
              <a:ext cx="2795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3 (верно)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4"/>
          <p:cNvGrpSpPr/>
          <p:nvPr/>
        </p:nvGrpSpPr>
        <p:grpSpPr>
          <a:xfrm>
            <a:off x="5101926" y="5312364"/>
            <a:ext cx="5980694" cy="962480"/>
            <a:chOff x="5101926" y="5283451"/>
            <a:chExt cx="5980694" cy="9624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1926" y="5283451"/>
              <a:ext cx="5980694" cy="962480"/>
            </a:xfrm>
            <a:prstGeom prst="rect">
              <a:avLst/>
            </a:prstGeom>
          </p:spPr>
        </p:pic>
        <p:sp>
          <p:nvSpPr>
            <p:cNvPr id="9" name="TextBox 4"/>
            <p:cNvSpPr txBox="1"/>
            <p:nvPr/>
          </p:nvSpPr>
          <p:spPr>
            <a:xfrm>
              <a:off x="7098029" y="5503081"/>
              <a:ext cx="3194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4 (неверно)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5071" y="2250027"/>
            <a:ext cx="4004739" cy="3375938"/>
          </a:xfrm>
          <a:prstGeom prst="cloud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назад"/>
          <p:cNvGrpSpPr/>
          <p:nvPr/>
        </p:nvGrpSpPr>
        <p:grpSpPr>
          <a:xfrm>
            <a:off x="11318986" y="5939931"/>
            <a:ext cx="621215" cy="612000"/>
            <a:chOff x="11217637" y="3893276"/>
            <a:chExt cx="621215" cy="612000"/>
          </a:xfrm>
        </p:grpSpPr>
        <p:sp>
          <p:nvSpPr>
            <p:cNvPr id="25" name="Скругленный прямоугольник"/>
            <p:cNvSpPr>
              <a:spLocks noChangeAspect="1"/>
            </p:cNvSpPr>
            <p:nvPr/>
          </p:nvSpPr>
          <p:spPr>
            <a:xfrm>
              <a:off x="11217637" y="3893276"/>
              <a:ext cx="621215" cy="61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назад" descr="C:\Users\Галина\Desktop\мой прожектор\Рисунок3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58244" y="39292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35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"/>
          <p:cNvGrpSpPr/>
          <p:nvPr/>
        </p:nvGrpSpPr>
        <p:grpSpPr>
          <a:xfrm>
            <a:off x="5275722" y="3736335"/>
            <a:ext cx="5792504" cy="937766"/>
            <a:chOff x="5356255" y="3469112"/>
            <a:chExt cx="6043265" cy="937766"/>
          </a:xfrm>
        </p:grpSpPr>
        <p:sp>
          <p:nvSpPr>
            <p:cNvPr id="34" name="Пятиугольник 1"/>
            <p:cNvSpPr/>
            <p:nvPr/>
          </p:nvSpPr>
          <p:spPr>
            <a:xfrm rot="10800000" flipH="1">
              <a:off x="5356255" y="3469113"/>
              <a:ext cx="5525251" cy="937765"/>
            </a:xfrm>
            <a:prstGeom prst="homePlate">
              <a:avLst/>
            </a:prstGeom>
            <a:solidFill>
              <a:srgbClr val="B9DDEE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dk1"/>
            </a:fontRef>
          </p:style>
        </p:sp>
        <p:sp>
          <p:nvSpPr>
            <p:cNvPr id="33" name="Овал 1"/>
            <p:cNvSpPr/>
            <p:nvPr/>
          </p:nvSpPr>
          <p:spPr>
            <a:xfrm>
              <a:off x="10461755" y="3469112"/>
              <a:ext cx="937765" cy="937765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alpha val="90000"/>
                <a:hueOff val="48224"/>
                <a:satOff val="-1853"/>
                <a:lumOff val="6513"/>
                <a:alphaOff val="-26667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1"/>
            <p:cNvSpPr txBox="1"/>
            <p:nvPr/>
          </p:nvSpPr>
          <p:spPr>
            <a:xfrm>
              <a:off x="6395193" y="3701825"/>
              <a:ext cx="3027624" cy="470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на вопрос 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назад"/>
          <p:cNvGrpSpPr/>
          <p:nvPr/>
        </p:nvGrpSpPr>
        <p:grpSpPr>
          <a:xfrm>
            <a:off x="11318986" y="5939931"/>
            <a:ext cx="621215" cy="612000"/>
            <a:chOff x="11217637" y="3893276"/>
            <a:chExt cx="621215" cy="612000"/>
          </a:xfrm>
        </p:grpSpPr>
        <p:sp>
          <p:nvSpPr>
            <p:cNvPr id="25" name="Скр. пр-к"/>
            <p:cNvSpPr>
              <a:spLocks noChangeAspect="1"/>
            </p:cNvSpPr>
            <p:nvPr/>
          </p:nvSpPr>
          <p:spPr>
            <a:xfrm>
              <a:off x="11217637" y="3893276"/>
              <a:ext cx="621215" cy="61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назад" descr="C:\Users\Галина\Desktop\мой прожектор\Рисунок3.pn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58244" y="39292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3381" y="2220937"/>
            <a:ext cx="4195127" cy="3652654"/>
          </a:xfrm>
          <a:prstGeom prst="cloud">
            <a:avLst/>
          </a:prstGeom>
        </p:spPr>
      </p:pic>
      <p:grpSp>
        <p:nvGrpSpPr>
          <p:cNvPr id="21" name="Группа 2"/>
          <p:cNvGrpSpPr/>
          <p:nvPr/>
        </p:nvGrpSpPr>
        <p:grpSpPr>
          <a:xfrm>
            <a:off x="5178392" y="2278247"/>
            <a:ext cx="6140594" cy="2478948"/>
            <a:chOff x="5078579" y="3542392"/>
            <a:chExt cx="6299484" cy="2478948"/>
          </a:xfrm>
        </p:grpSpPr>
        <p:sp>
          <p:nvSpPr>
            <p:cNvPr id="22" name="Пр-к 2"/>
            <p:cNvSpPr/>
            <p:nvPr/>
          </p:nvSpPr>
          <p:spPr>
            <a:xfrm>
              <a:off x="5078579" y="4955744"/>
              <a:ext cx="6060983" cy="1065596"/>
            </a:xfrm>
            <a:prstGeom prst="roundRect">
              <a:avLst/>
            </a:prstGeom>
            <a:solidFill>
              <a:schemeClr val="bg1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Правильный ответ</a:t>
              </a:r>
              <a:endPara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554822" y="3542392"/>
              <a:ext cx="1823241" cy="140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56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"/>
          <p:cNvGrpSpPr/>
          <p:nvPr/>
        </p:nvGrpSpPr>
        <p:grpSpPr>
          <a:xfrm>
            <a:off x="5101926" y="1824249"/>
            <a:ext cx="5980694" cy="963251"/>
            <a:chOff x="5341956" y="1824249"/>
            <a:chExt cx="5980694" cy="96325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1824249"/>
              <a:ext cx="5980694" cy="963251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7338059" y="2044264"/>
              <a:ext cx="2795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1 (верно)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"/>
          <p:cNvGrpSpPr/>
          <p:nvPr/>
        </p:nvGrpSpPr>
        <p:grpSpPr>
          <a:xfrm>
            <a:off x="5101926" y="2979630"/>
            <a:ext cx="5980694" cy="958366"/>
            <a:chOff x="5341956" y="2979630"/>
            <a:chExt cx="5980694" cy="95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956" y="2979630"/>
              <a:ext cx="5980694" cy="958366"/>
            </a:xfrm>
            <a:prstGeom prst="rect">
              <a:avLst/>
            </a:prstGeom>
          </p:spPr>
        </p:pic>
        <p:sp>
          <p:nvSpPr>
            <p:cNvPr id="7" name="TextBox 2"/>
            <p:cNvSpPr txBox="1"/>
            <p:nvPr/>
          </p:nvSpPr>
          <p:spPr>
            <a:xfrm>
              <a:off x="7338059" y="3197203"/>
              <a:ext cx="3194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2 (неверно)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3"/>
          <p:cNvGrpSpPr/>
          <p:nvPr/>
        </p:nvGrpSpPr>
        <p:grpSpPr>
          <a:xfrm>
            <a:off x="5105589" y="4130127"/>
            <a:ext cx="5973367" cy="963251"/>
            <a:chOff x="5105589" y="4130127"/>
            <a:chExt cx="5973367" cy="96325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589" y="4130127"/>
              <a:ext cx="5973367" cy="963251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7283176" y="4349113"/>
              <a:ext cx="3194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3 (неверно)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4"/>
          <p:cNvGrpSpPr/>
          <p:nvPr/>
        </p:nvGrpSpPr>
        <p:grpSpPr>
          <a:xfrm>
            <a:off x="5101926" y="5312364"/>
            <a:ext cx="5980694" cy="962480"/>
            <a:chOff x="5101926" y="5283451"/>
            <a:chExt cx="5980694" cy="9624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1926" y="5283451"/>
              <a:ext cx="5980694" cy="962480"/>
            </a:xfrm>
            <a:prstGeom prst="rect">
              <a:avLst/>
            </a:prstGeom>
          </p:spPr>
        </p:pic>
        <p:sp>
          <p:nvSpPr>
            <p:cNvPr id="9" name="TextBox 4"/>
            <p:cNvSpPr txBox="1"/>
            <p:nvPr/>
          </p:nvSpPr>
          <p:spPr>
            <a:xfrm>
              <a:off x="7098029" y="5503081"/>
              <a:ext cx="3194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4 (неверно)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назад"/>
          <p:cNvGrpSpPr/>
          <p:nvPr/>
        </p:nvGrpSpPr>
        <p:grpSpPr>
          <a:xfrm>
            <a:off x="11318986" y="5939931"/>
            <a:ext cx="621215" cy="612000"/>
            <a:chOff x="11217637" y="3893276"/>
            <a:chExt cx="621215" cy="612000"/>
          </a:xfrm>
        </p:grpSpPr>
        <p:sp>
          <p:nvSpPr>
            <p:cNvPr id="25" name="Скругленный прямоугольник"/>
            <p:cNvSpPr>
              <a:spLocks noChangeAspect="1"/>
            </p:cNvSpPr>
            <p:nvPr/>
          </p:nvSpPr>
          <p:spPr>
            <a:xfrm>
              <a:off x="11217637" y="3893276"/>
              <a:ext cx="621215" cy="61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назад" descr="C:\Users\Галина\Desktop\мой прожектор\Рисунок3.pn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58244" y="39292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9849" y="1904624"/>
            <a:ext cx="4085712" cy="40857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опрос"/>
          <p:cNvSpPr/>
          <p:nvPr/>
        </p:nvSpPr>
        <p:spPr>
          <a:xfrm>
            <a:off x="792480" y="401997"/>
            <a:ext cx="10607040" cy="1203158"/>
          </a:xfrm>
          <a:prstGeom prst="roundRect">
            <a:avLst/>
          </a:prstGeom>
          <a:solidFill>
            <a:srgbClr val="9AC7FF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назад"/>
          <p:cNvGrpSpPr/>
          <p:nvPr/>
        </p:nvGrpSpPr>
        <p:grpSpPr>
          <a:xfrm>
            <a:off x="11318986" y="5939931"/>
            <a:ext cx="621215" cy="612000"/>
            <a:chOff x="11217637" y="3893276"/>
            <a:chExt cx="621215" cy="612000"/>
          </a:xfrm>
        </p:grpSpPr>
        <p:sp>
          <p:nvSpPr>
            <p:cNvPr id="25" name="Скр. пр-к"/>
            <p:cNvSpPr>
              <a:spLocks noChangeAspect="1"/>
            </p:cNvSpPr>
            <p:nvPr/>
          </p:nvSpPr>
          <p:spPr>
            <a:xfrm>
              <a:off x="11217637" y="3893276"/>
              <a:ext cx="621215" cy="61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назад" descr="C:\Users\Галина\Desktop\мой прожектор\Рисунок3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58244" y="39292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84" y="1791266"/>
            <a:ext cx="4576871" cy="4559325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5275722" y="3715464"/>
            <a:ext cx="5792504" cy="937765"/>
            <a:chOff x="5275721" y="2544303"/>
            <a:chExt cx="5792504" cy="937765"/>
          </a:xfrm>
        </p:grpSpPr>
        <p:sp>
          <p:nvSpPr>
            <p:cNvPr id="20" name="Пятиугольник 1"/>
            <p:cNvSpPr/>
            <p:nvPr/>
          </p:nvSpPr>
          <p:spPr>
            <a:xfrm rot="10800000" flipH="1">
              <a:off x="5275721" y="2544303"/>
              <a:ext cx="5339393" cy="937765"/>
            </a:xfrm>
            <a:prstGeom prst="homePlate">
              <a:avLst/>
            </a:prstGeom>
            <a:solidFill>
              <a:srgbClr val="B7DBED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dk1"/>
            </a:fontRef>
          </p:style>
        </p:sp>
        <p:sp>
          <p:nvSpPr>
            <p:cNvPr id="18" name="Овал 1"/>
            <p:cNvSpPr/>
            <p:nvPr/>
          </p:nvSpPr>
          <p:spPr>
            <a:xfrm flipH="1">
              <a:off x="10162004" y="2544303"/>
              <a:ext cx="906221" cy="937765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alpha val="90000"/>
                <a:hueOff val="24112"/>
                <a:satOff val="-927"/>
                <a:lumOff val="3257"/>
                <a:alphaOff val="-13333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1"/>
            <p:cNvSpPr txBox="1"/>
            <p:nvPr/>
          </p:nvSpPr>
          <p:spPr>
            <a:xfrm>
              <a:off x="6349922" y="2743332"/>
              <a:ext cx="3041607" cy="470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 на вопрос </a:t>
              </a:r>
              <a:endPara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"/>
          <p:cNvGrpSpPr/>
          <p:nvPr/>
        </p:nvGrpSpPr>
        <p:grpSpPr>
          <a:xfrm>
            <a:off x="5178392" y="2278247"/>
            <a:ext cx="6140594" cy="2478948"/>
            <a:chOff x="5078579" y="3542392"/>
            <a:chExt cx="6299484" cy="2478948"/>
          </a:xfrm>
        </p:grpSpPr>
        <p:sp>
          <p:nvSpPr>
            <p:cNvPr id="31" name="Пр-к 2"/>
            <p:cNvSpPr/>
            <p:nvPr/>
          </p:nvSpPr>
          <p:spPr>
            <a:xfrm>
              <a:off x="5078579" y="4955744"/>
              <a:ext cx="6060983" cy="1065596"/>
            </a:xfrm>
            <a:prstGeom prst="roundRect">
              <a:avLst/>
            </a:prstGeom>
            <a:solidFill>
              <a:schemeClr val="bg1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Правильный ответ</a:t>
              </a:r>
              <a:endPara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554822" y="3542392"/>
              <a:ext cx="1823241" cy="140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59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b229ce3cee53d2842ab673feff9ce4d05015"/>
</p:tagLst>
</file>

<file path=ppt/theme/theme1.xml><?xml version="1.0" encoding="utf-8"?>
<a:theme xmlns:a="http://schemas.openxmlformats.org/drawingml/2006/main" name="Тема Office">
  <a:themeElements>
    <a:clrScheme name="Другая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F5597"/>
      </a:hlink>
      <a:folHlink>
        <a:srgbClr val="0070C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12338</TotalTime>
  <Words>650</Words>
  <Application>Microsoft Office PowerPoint</Application>
  <PresentationFormat>Широкоэкранный</PresentationFormat>
  <Paragraphs>155</Paragraphs>
  <Slides>18</Slides>
  <Notes>14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378</cp:revision>
  <dcterms:created xsi:type="dcterms:W3CDTF">2019-01-16T20:11:24Z</dcterms:created>
  <dcterms:modified xsi:type="dcterms:W3CDTF">2019-03-17T08:25:31Z</dcterms:modified>
</cp:coreProperties>
</file>