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66" r:id="rId4"/>
    <p:sldId id="265"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02.03.2019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02.03.2019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02.03.2019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02.03.2019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85720" y="2571744"/>
            <a:ext cx="8358246" cy="2143140"/>
          </a:xfrm>
        </p:spPr>
        <p:txBody>
          <a:bodyPr>
            <a:noAutofit/>
          </a:bodyPr>
          <a:lstStyle/>
          <a:p>
            <a:r>
              <a:rPr lang="ru-RU" b="1" dirty="0" smtClean="0"/>
              <a:t>ВПР. Английский язык. Задание 2. </a:t>
            </a:r>
            <a:r>
              <a:rPr lang="ru-RU" b="1" dirty="0" smtClean="0"/>
              <a:t>Чтение вслух. </a:t>
            </a:r>
            <a:r>
              <a:rPr lang="ru-RU" b="1" dirty="0" smtClean="0"/>
              <a:t>Класс 7</a:t>
            </a:r>
          </a:p>
          <a:p>
            <a:r>
              <a:rPr lang="ru-RU" b="1" dirty="0" smtClean="0">
                <a:solidFill>
                  <a:srgbClr val="FFFF00"/>
                </a:solidFill>
              </a:rPr>
              <a:t>1,5 мин на подготовку и 1,5 мин на чтение вслух. </a:t>
            </a:r>
          </a:p>
        </p:txBody>
      </p:sp>
      <p:sp>
        <p:nvSpPr>
          <p:cNvPr id="4" name="Блок-схема: процесс 3"/>
          <p:cNvSpPr/>
          <p:nvPr/>
        </p:nvSpPr>
        <p:spPr>
          <a:xfrm>
            <a:off x="857224" y="5000636"/>
            <a:ext cx="7143800" cy="1643061"/>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i="1" dirty="0">
                <a:solidFill>
                  <a:schemeClr val="tx2">
                    <a:lumMod val="75000"/>
                  </a:schemeClr>
                </a:solidFill>
              </a:rPr>
              <a:t>Хабарова Любовь Викторовна, </a:t>
            </a:r>
            <a:endParaRPr lang="en-US" sz="2000" b="1" i="1" dirty="0">
              <a:solidFill>
                <a:schemeClr val="tx2">
                  <a:lumMod val="75000"/>
                </a:schemeClr>
              </a:solidFill>
            </a:endParaRPr>
          </a:p>
          <a:p>
            <a:pPr algn="ctr">
              <a:defRPr/>
            </a:pPr>
            <a:r>
              <a:rPr lang="ru-RU" sz="2000" b="1" i="1" dirty="0">
                <a:solidFill>
                  <a:schemeClr val="tx2">
                    <a:lumMod val="75000"/>
                  </a:schemeClr>
                </a:solidFill>
              </a:rPr>
              <a:t>учитель английского языка, </a:t>
            </a:r>
            <a:endParaRPr lang="en-US" sz="2000" b="1" i="1" dirty="0">
              <a:solidFill>
                <a:schemeClr val="tx2">
                  <a:lumMod val="75000"/>
                </a:schemeClr>
              </a:solidFill>
            </a:endParaRPr>
          </a:p>
          <a:p>
            <a:pPr algn="ctr">
              <a:defRPr/>
            </a:pPr>
            <a:r>
              <a:rPr lang="ru-RU" sz="2000" b="1" i="1" dirty="0">
                <a:solidFill>
                  <a:schemeClr val="tx2">
                    <a:lumMod val="75000"/>
                  </a:schemeClr>
                </a:solidFill>
              </a:rPr>
              <a:t>высшая квалификационная категория,</a:t>
            </a:r>
          </a:p>
          <a:p>
            <a:pPr algn="ctr">
              <a:defRPr/>
            </a:pPr>
            <a:r>
              <a:rPr lang="ru-RU" sz="2000" b="1" i="1" dirty="0">
                <a:solidFill>
                  <a:schemeClr val="tx2">
                    <a:lumMod val="75000"/>
                  </a:schemeClr>
                </a:solidFill>
              </a:rPr>
              <a:t> МБОУ «</a:t>
            </a:r>
            <a:r>
              <a:rPr lang="ru-RU" sz="2000" b="1" i="1" dirty="0" err="1">
                <a:solidFill>
                  <a:schemeClr val="tx2">
                    <a:lumMod val="75000"/>
                  </a:schemeClr>
                </a:solidFill>
              </a:rPr>
              <a:t>Белослудская</a:t>
            </a:r>
            <a:r>
              <a:rPr lang="ru-RU" sz="2000" b="1" i="1" dirty="0">
                <a:solidFill>
                  <a:schemeClr val="tx2">
                    <a:lumMod val="75000"/>
                  </a:schemeClr>
                </a:solidFill>
              </a:rPr>
              <a:t> школа» </a:t>
            </a:r>
            <a:r>
              <a:rPr lang="ru-RU" sz="2000" b="1" i="1" dirty="0" err="1" smtClean="0">
                <a:solidFill>
                  <a:schemeClr val="tx2">
                    <a:lumMod val="75000"/>
                  </a:schemeClr>
                </a:solidFill>
              </a:rPr>
              <a:t>Красноборский</a:t>
            </a:r>
            <a:r>
              <a:rPr lang="ru-RU" sz="2000" b="1" i="1" dirty="0" smtClean="0">
                <a:solidFill>
                  <a:schemeClr val="tx2">
                    <a:lumMod val="75000"/>
                  </a:schemeClr>
                </a:solidFill>
              </a:rPr>
              <a:t> </a:t>
            </a:r>
            <a:r>
              <a:rPr lang="ru-RU" sz="2000" b="1" i="1" dirty="0">
                <a:solidFill>
                  <a:schemeClr val="tx2">
                    <a:lumMod val="75000"/>
                  </a:schemeClr>
                </a:solidFill>
              </a:rPr>
              <a:t>район </a:t>
            </a:r>
          </a:p>
          <a:p>
            <a:pPr algn="ctr">
              <a:defRPr/>
            </a:pPr>
            <a:r>
              <a:rPr lang="ru-RU" sz="2000" b="1" i="1" dirty="0">
                <a:solidFill>
                  <a:schemeClr val="tx2">
                    <a:lumMod val="75000"/>
                  </a:schemeClr>
                </a:solidFill>
              </a:rPr>
              <a:t>Архангельская область</a:t>
            </a:r>
          </a:p>
        </p:txBody>
      </p:sp>
      <p:pic>
        <p:nvPicPr>
          <p:cNvPr id="1027" name="Picture 3" descr="C:\Users\Кирилл\Desktop\68035831.jpg"/>
          <p:cNvPicPr>
            <a:picLocks noChangeAspect="1" noChangeArrowheads="1"/>
          </p:cNvPicPr>
          <p:nvPr/>
        </p:nvPicPr>
        <p:blipFill>
          <a:blip r:embed="rId2"/>
          <a:srcRect t="23438" b="24278"/>
          <a:stretch>
            <a:fillRect/>
          </a:stretch>
        </p:blipFill>
        <p:spPr bwMode="auto">
          <a:xfrm>
            <a:off x="285720" y="357166"/>
            <a:ext cx="8572560" cy="207170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6215106"/>
          </a:xfrm>
        </p:spPr>
        <p:txBody>
          <a:bodyPr>
            <a:noAutofit/>
          </a:bodyPr>
          <a:lstStyle/>
          <a:p>
            <a:pPr algn="just"/>
            <a:r>
              <a:rPr lang="en-US" sz="3600" b="1" dirty="0" smtClean="0">
                <a:solidFill>
                  <a:srgbClr val="FFFF00"/>
                </a:solidFill>
              </a:rPr>
              <a:t>	</a:t>
            </a:r>
            <a:r>
              <a:rPr lang="en-US" sz="3200" b="1" dirty="0" smtClean="0">
                <a:solidFill>
                  <a:srgbClr val="FFFF00"/>
                </a:solidFill>
              </a:rPr>
              <a:t>Physical Education is one of the subject taught at school. Students do many different sports, exercises, and activities. There are many types of physical fitness. Physical education keeps kids and adults fit and active. It is very important for their health and well-being.</a:t>
            </a:r>
            <a:br>
              <a:rPr lang="en-US" sz="3200" b="1" dirty="0" smtClean="0">
                <a:solidFill>
                  <a:srgbClr val="FFFF00"/>
                </a:solidFill>
              </a:rPr>
            </a:br>
            <a:r>
              <a:rPr lang="en-US" sz="3200" b="1" dirty="0" smtClean="0">
                <a:solidFill>
                  <a:srgbClr val="FFFF00"/>
                </a:solidFill>
              </a:rPr>
              <a:t>	Scientist have shown that brain development and physical exercise go hand in hand. Physical education can help academic success. It is important to educate people in the field of healthy and smart ways to stay active.</a:t>
            </a:r>
            <a:endParaRPr lang="ru-RU"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6215106"/>
          </a:xfrm>
        </p:spPr>
        <p:txBody>
          <a:bodyPr>
            <a:noAutofit/>
          </a:bodyPr>
          <a:lstStyle/>
          <a:p>
            <a:pPr algn="just"/>
            <a:r>
              <a:rPr lang="ru-RU" sz="3200" b="1" dirty="0" smtClean="0">
                <a:solidFill>
                  <a:schemeClr val="bg2">
                    <a:lumMod val="20000"/>
                    <a:lumOff val="80000"/>
                  </a:schemeClr>
                </a:solidFill>
              </a:rPr>
              <a:t>Критерии оценивания задания 2</a:t>
            </a:r>
            <a:br>
              <a:rPr lang="ru-RU" sz="3200" b="1" dirty="0" smtClean="0">
                <a:solidFill>
                  <a:schemeClr val="bg2">
                    <a:lumMod val="20000"/>
                    <a:lumOff val="80000"/>
                  </a:schemeClr>
                </a:solidFill>
              </a:rPr>
            </a:br>
            <a:r>
              <a:rPr lang="ru-RU" sz="3200" b="1" dirty="0" smtClean="0">
                <a:solidFill>
                  <a:schemeClr val="bg2">
                    <a:lumMod val="20000"/>
                    <a:lumOff val="80000"/>
                  </a:schemeClr>
                </a:solidFill>
              </a:rPr>
              <a:t>(осмысленное чтение текста вслух)</a:t>
            </a:r>
            <a:br>
              <a:rPr lang="ru-RU" sz="3200" b="1" dirty="0" smtClean="0">
                <a:solidFill>
                  <a:schemeClr val="bg2">
                    <a:lumMod val="20000"/>
                    <a:lumOff val="80000"/>
                  </a:schemeClr>
                </a:solidFill>
              </a:rPr>
            </a:br>
            <a:r>
              <a:rPr lang="ru-RU" sz="3200" b="1" dirty="0" smtClean="0">
                <a:solidFill>
                  <a:srgbClr val="FFFF00"/>
                </a:solidFill>
              </a:rPr>
              <a:t/>
            </a:r>
            <a:br>
              <a:rPr lang="ru-RU" sz="3200" b="1" dirty="0" smtClean="0">
                <a:solidFill>
                  <a:srgbClr val="FFFF00"/>
                </a:solidFill>
              </a:rPr>
            </a:br>
            <a:r>
              <a:rPr lang="ru-RU" sz="2000" b="1" dirty="0" smtClean="0"/>
              <a:t>2 балла </a:t>
            </a:r>
            <a:r>
              <a:rPr lang="ru-RU" sz="2000" b="1" dirty="0" smtClean="0">
                <a:solidFill>
                  <a:srgbClr val="FFFF00"/>
                </a:solidFill>
              </a:rPr>
              <a:t>– Речь воспринимается легко: необоснованные паузы отсутствуют; фразовое ударение и интонационные контуры, произношение слов практически без нарушений нормы; допускается не более пяти фонетических ошибок, в том числе 1-2 ошибки, искажающие смысл.</a:t>
            </a:r>
            <a:br>
              <a:rPr lang="ru-RU" sz="2000" b="1" dirty="0" smtClean="0">
                <a:solidFill>
                  <a:srgbClr val="FFFF00"/>
                </a:solidFill>
              </a:rPr>
            </a:br>
            <a:r>
              <a:rPr lang="ru-RU" sz="2000" b="1" dirty="0" smtClean="0"/>
              <a:t>1 балл </a:t>
            </a:r>
            <a:r>
              <a:rPr lang="ru-RU" sz="2000" b="1" dirty="0" smtClean="0">
                <a:solidFill>
                  <a:srgbClr val="FFFF00"/>
                </a:solidFill>
              </a:rPr>
              <a:t>– Речь воспринимается достаточно легко, однако присутствуют необоснованные паузы; фразовое ударение и интонационные контуры практически без нарушений нормы, допускается не более семи фонетических ошибок, в том числе три ошибки, искажающие смысл.</a:t>
            </a:r>
            <a:br>
              <a:rPr lang="ru-RU" sz="2000" b="1" dirty="0" smtClean="0">
                <a:solidFill>
                  <a:srgbClr val="FFFF00"/>
                </a:solidFill>
              </a:rPr>
            </a:br>
            <a:r>
              <a:rPr lang="ru-RU" sz="2000" b="1" dirty="0" smtClean="0"/>
              <a:t>0 баллов </a:t>
            </a:r>
            <a:r>
              <a:rPr lang="ru-RU" sz="2000" b="1" dirty="0" smtClean="0">
                <a:solidFill>
                  <a:srgbClr val="FFFF00"/>
                </a:solidFill>
              </a:rPr>
              <a:t>– Речь воспринимается с трудом из-за значительного числа неестественных пауз, запинок, неверной расстановки ударений и ошибок в произношении слов,  ИЛИ допущено более 7 фонетических ошибок, ИЛИ сделано 4 и более фонетические ошибки, искажающие смысл.</a:t>
            </a:r>
            <a:endParaRPr lang="ru-RU"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00034" y="785794"/>
            <a:ext cx="4500594" cy="3857652"/>
          </a:xfrm>
        </p:spPr>
        <p:txBody>
          <a:bodyPr>
            <a:noAutofit/>
          </a:bodyPr>
          <a:lstStyle/>
          <a:p>
            <a:r>
              <a:rPr lang="ru-RU" sz="4000" b="1" dirty="0" smtClean="0">
                <a:solidFill>
                  <a:srgbClr val="FFFF00"/>
                </a:solidFill>
              </a:rPr>
              <a:t>Источники:</a:t>
            </a:r>
          </a:p>
          <a:p>
            <a:r>
              <a:rPr lang="ru-RU" sz="2400" b="1" dirty="0" smtClean="0">
                <a:solidFill>
                  <a:srgbClr val="FFFF00"/>
                </a:solidFill>
              </a:rPr>
              <a:t>ВПР. Английский язык. 7 класс. Образец. Задание 3.</a:t>
            </a:r>
          </a:p>
          <a:p>
            <a:r>
              <a:rPr lang="ru-RU" sz="2400" b="1" dirty="0" smtClean="0">
                <a:solidFill>
                  <a:srgbClr val="FFFF00"/>
                </a:solidFill>
              </a:rPr>
              <a:t>Федеральная служба по надзору в сфере образования и науки Российской Федерации, 2019г.</a:t>
            </a:r>
          </a:p>
          <a:p>
            <a:r>
              <a:rPr lang="ru-RU" sz="2400" b="1" dirty="0" smtClean="0">
                <a:solidFill>
                  <a:srgbClr val="FFFF00"/>
                </a:solidFill>
              </a:rPr>
              <a:t>УМК любой.</a:t>
            </a:r>
            <a:endParaRPr lang="ru-RU" sz="2400" b="1" dirty="0">
              <a:solidFill>
                <a:srgbClr val="FFFF00"/>
              </a:solidFill>
            </a:endParaRPr>
          </a:p>
        </p:txBody>
      </p:sp>
      <p:pic>
        <p:nvPicPr>
          <p:cNvPr id="1026" name="Picture 2" descr="C:\Users\Хабарова\Desktop\adaptatsiya-k-shkole-62.jpg"/>
          <p:cNvPicPr>
            <a:picLocks noChangeAspect="1" noChangeArrowheads="1"/>
          </p:cNvPicPr>
          <p:nvPr/>
        </p:nvPicPr>
        <p:blipFill>
          <a:blip r:embed="rId2" cstate="print"/>
          <a:srcRect l="27273"/>
          <a:stretch>
            <a:fillRect/>
          </a:stretch>
        </p:blipFill>
        <p:spPr bwMode="auto">
          <a:xfrm>
            <a:off x="5357818" y="428604"/>
            <a:ext cx="3169243" cy="4357718"/>
          </a:xfrm>
          <a:prstGeom prst="rect">
            <a:avLst/>
          </a:prstGeom>
          <a:noFill/>
        </p:spPr>
      </p:pic>
      <p:sp>
        <p:nvSpPr>
          <p:cNvPr id="4" name="Блок-схема: процесс 3"/>
          <p:cNvSpPr/>
          <p:nvPr/>
        </p:nvSpPr>
        <p:spPr>
          <a:xfrm>
            <a:off x="857224" y="5000636"/>
            <a:ext cx="7143800" cy="1643061"/>
          </a:xfrm>
          <a:prstGeom prst="flowChart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i="1" dirty="0">
                <a:solidFill>
                  <a:schemeClr val="tx2">
                    <a:lumMod val="75000"/>
                  </a:schemeClr>
                </a:solidFill>
              </a:rPr>
              <a:t>Хабарова Любовь Викторовна, </a:t>
            </a:r>
            <a:endParaRPr lang="en-US" sz="2000" b="1" i="1" dirty="0">
              <a:solidFill>
                <a:schemeClr val="tx2">
                  <a:lumMod val="75000"/>
                </a:schemeClr>
              </a:solidFill>
            </a:endParaRPr>
          </a:p>
          <a:p>
            <a:pPr algn="ctr">
              <a:defRPr/>
            </a:pPr>
            <a:r>
              <a:rPr lang="ru-RU" sz="2000" b="1" i="1" dirty="0">
                <a:solidFill>
                  <a:schemeClr val="tx2">
                    <a:lumMod val="75000"/>
                  </a:schemeClr>
                </a:solidFill>
              </a:rPr>
              <a:t>учитель английского языка, </a:t>
            </a:r>
            <a:endParaRPr lang="en-US" sz="2000" b="1" i="1" dirty="0">
              <a:solidFill>
                <a:schemeClr val="tx2">
                  <a:lumMod val="75000"/>
                </a:schemeClr>
              </a:solidFill>
            </a:endParaRPr>
          </a:p>
          <a:p>
            <a:pPr algn="ctr">
              <a:defRPr/>
            </a:pPr>
            <a:r>
              <a:rPr lang="ru-RU" sz="2000" b="1" i="1" dirty="0">
                <a:solidFill>
                  <a:schemeClr val="tx2">
                    <a:lumMod val="75000"/>
                  </a:schemeClr>
                </a:solidFill>
              </a:rPr>
              <a:t>высшая квалификационная категория,</a:t>
            </a:r>
          </a:p>
          <a:p>
            <a:pPr algn="ctr">
              <a:defRPr/>
            </a:pPr>
            <a:r>
              <a:rPr lang="ru-RU" sz="2000" b="1" i="1" dirty="0">
                <a:solidFill>
                  <a:schemeClr val="tx2">
                    <a:lumMod val="75000"/>
                  </a:schemeClr>
                </a:solidFill>
              </a:rPr>
              <a:t> МБОУ «</a:t>
            </a:r>
            <a:r>
              <a:rPr lang="ru-RU" sz="2000" b="1" i="1" dirty="0" err="1">
                <a:solidFill>
                  <a:schemeClr val="tx2">
                    <a:lumMod val="75000"/>
                  </a:schemeClr>
                </a:solidFill>
              </a:rPr>
              <a:t>Белослудская</a:t>
            </a:r>
            <a:r>
              <a:rPr lang="ru-RU" sz="2000" b="1" i="1" dirty="0">
                <a:solidFill>
                  <a:schemeClr val="tx2">
                    <a:lumMod val="75000"/>
                  </a:schemeClr>
                </a:solidFill>
              </a:rPr>
              <a:t> школа» </a:t>
            </a:r>
            <a:r>
              <a:rPr lang="ru-RU" sz="2000" b="1" i="1" dirty="0" err="1" smtClean="0">
                <a:solidFill>
                  <a:schemeClr val="tx2">
                    <a:lumMod val="75000"/>
                  </a:schemeClr>
                </a:solidFill>
              </a:rPr>
              <a:t>Красноборский</a:t>
            </a:r>
            <a:r>
              <a:rPr lang="ru-RU" sz="2000" b="1" i="1" dirty="0" smtClean="0">
                <a:solidFill>
                  <a:schemeClr val="tx2">
                    <a:lumMod val="75000"/>
                  </a:schemeClr>
                </a:solidFill>
              </a:rPr>
              <a:t> </a:t>
            </a:r>
            <a:r>
              <a:rPr lang="ru-RU" sz="2000" b="1" i="1" dirty="0">
                <a:solidFill>
                  <a:schemeClr val="tx2">
                    <a:lumMod val="75000"/>
                  </a:schemeClr>
                </a:solidFill>
              </a:rPr>
              <a:t>район </a:t>
            </a:r>
          </a:p>
          <a:p>
            <a:pPr algn="ctr">
              <a:defRPr/>
            </a:pPr>
            <a:r>
              <a:rPr lang="ru-RU" sz="2000" b="1" i="1" dirty="0">
                <a:solidFill>
                  <a:schemeClr val="tx2">
                    <a:lumMod val="75000"/>
                  </a:schemeClr>
                </a:solidFill>
              </a:rPr>
              <a:t>Архангельская область</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104</Words>
  <Application>Microsoft Office PowerPoint</Application>
  <PresentationFormat>Экран (4:3)</PresentationFormat>
  <Paragraphs>18</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Слайд 1</vt:lpstr>
      <vt:lpstr> Physical Education is one of the subject taught at school. Students do many different sports, exercises, and activities. There are many types of physical fitness. Physical education keeps kids and adults fit and active. It is very important for their health and well-being.  Scientist have shown that brain development and physical exercise go hand in hand. Physical education can help academic success. It is important to educate people in the field of healthy and smart ways to stay active.</vt:lpstr>
      <vt:lpstr>Критерии оценивания задания 2 (осмысленное чтение текста вслух)  2 балла – Речь воспринимается легко: необоснованные паузы отсутствуют; фразовое ударение и интонационные контуры, произношение слов практически без нарушений нормы; допускается не более пяти фонетических ошибок, в том числе 1-2 ошибки, искажающие смысл. 1 балл – Речь воспринимается достаточно легко, однако присутствуют необоснованные паузы; фразовое ударение и интонационные контуры практически без нарушений нормы, допускается не более семи фонетических ошибок, в том числе три ошибки, искажающие смысл. 0 баллов – Речь воспринимается с трудом из-за значительного числа неестественных пауз, запинок, неверной расстановки ударений и ошибок в произношении слов,  ИЛИ допущено более 7 фонетических ошибок, ИЛИ сделано 4 и более фонетические ошибки, искажающие смысл.</vt:lpstr>
      <vt:lpstr>Слайд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place </dc:title>
  <dc:creator>Хабарова</dc:creator>
  <cp:lastModifiedBy>Кирилл</cp:lastModifiedBy>
  <cp:revision>20</cp:revision>
  <dcterms:created xsi:type="dcterms:W3CDTF">2019-02-22T05:05:36Z</dcterms:created>
  <dcterms:modified xsi:type="dcterms:W3CDTF">2019-03-02T18:22:47Z</dcterms:modified>
</cp:coreProperties>
</file>