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257" r:id="rId6"/>
    <p:sldId id="258" r:id="rId7"/>
    <p:sldId id="259" r:id="rId8"/>
    <p:sldId id="285" r:id="rId9"/>
    <p:sldId id="282" r:id="rId10"/>
    <p:sldId id="286" r:id="rId11"/>
    <p:sldId id="269" r:id="rId12"/>
    <p:sldId id="296" r:id="rId13"/>
    <p:sldId id="283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C42B0-728D-488C-9506-7222CF49F5A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669E-D777-4B6C-B547-1C5CCB26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0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669E-D777-4B6C-B547-1C5CCB2607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0C06-3FEC-447D-BB45-E87F9551DCE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1C06-5FF7-4414-95F1-81770E83A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128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CCA9-8248-4127-AC70-EFD7E9C7A8F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A15E-D0A2-4C98-98A4-EA1F75F59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9605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0358-96AE-4247-B736-8300D17CB21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096A-334A-466A-83B3-2DC17E7A7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834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60EB-8F9E-43C9-B291-FD2EE3E18C3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7B51-CEAB-450D-8BE2-456BE492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2528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8ADA-E9A9-4334-86F5-47E337CD4A8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0-6912-42A2-A2B9-8CC2BF205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938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710A-BF3C-4347-AFE4-6E671CDE8A8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E19F-AD5A-4C27-BD16-DAAD46C44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644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0D28-757C-4855-863F-770E47B0C12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DC1E-AB14-428A-BBBF-D5794D9E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08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C8C4-99FE-4AC7-8C27-D8EB8A07A42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6A35-FF5E-4459-96B6-6324FC8FB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416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A94-D715-4FF1-80B1-F66ED5F7AB8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99AB-CAE1-466D-AE50-B4D72FA19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841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0F05-C5A5-4BF7-99DF-64286BB035A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0A28-C4C5-4AF6-A50A-3123A6FF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28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9237-4600-4C94-A0AF-9EEF1223718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A122-869C-4AD3-889E-18ADD7864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674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8FA2A-BCC3-4D7A-B4A8-809D062777D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0C242-D7DD-4A61-91CE-C69BDEB44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4000" b="1" i="1" u="sng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Тема: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Язык скульптуры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89040"/>
            <a:ext cx="4762500" cy="31718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6014" y="11663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8089" y="5449411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263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Скульптор - художник, соче­тающий в себе талант творца и мастерство ремесленника, его труд - интеллектуальный и фи­зический, часто изнурительно тяжелый.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8" y="126206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 способ создания скульптуры. </a:t>
            </a:r>
            <a:endParaRPr lang="ru-RU" sz="24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8" y="6157913"/>
            <a:ext cx="48244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Микеланджело. Скорчившийся мальчик. 1530-1534гг. Мрамор. Высота: 54 см</a:t>
            </a:r>
          </a:p>
        </p:txBody>
      </p:sp>
      <p:pic>
        <p:nvPicPr>
          <p:cNvPr id="2050" name="Picture 2" descr="http://img1.liveinternet.ru/images/attach/c/1/54/511/54511582_P10403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762" y="1737320"/>
            <a:ext cx="4646782" cy="457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1738" y="6165850"/>
            <a:ext cx="4024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Огюст Роден. Мыслитель. 1880-1882гг. Бронза. Высота: 181 см</a:t>
            </a:r>
          </a:p>
        </p:txBody>
      </p:sp>
      <p:pic>
        <p:nvPicPr>
          <p:cNvPr id="2054" name="Picture 6" descr="http://www.medikforum.ru/news/uploads/posts/2013-04/1365845358_soc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3" y="1724296"/>
            <a:ext cx="3744417" cy="4572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5875" y="5534025"/>
            <a:ext cx="7883525" cy="1323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«Скульптор заставляет зрителя следо­вать за развитием жеста на изображенной фигуре. Движение - не что иное, как переход от одного положения к другому».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О.Роден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050" y="249238"/>
            <a:ext cx="5154613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Виды скульптуры</a:t>
            </a:r>
            <a:endParaRPr lang="ru-RU" sz="11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00" y="2025650"/>
            <a:ext cx="41719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голова, бюст, торс, статуя</a:t>
            </a:r>
            <a:endParaRPr lang="ru-RU" sz="10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963" y="1114425"/>
            <a:ext cx="24860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Круглая 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163" y="1173163"/>
            <a:ext cx="267017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Рельефная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7" idx="0"/>
          </p:cNvCxnSpPr>
          <p:nvPr/>
        </p:nvCxnSpPr>
        <p:spPr>
          <a:xfrm flipH="1">
            <a:off x="2339975" y="773113"/>
            <a:ext cx="2287588" cy="34131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8" idx="0"/>
          </p:cNvCxnSpPr>
          <p:nvPr/>
        </p:nvCxnSpPr>
        <p:spPr>
          <a:xfrm>
            <a:off x="4627563" y="773113"/>
            <a:ext cx="2071687" cy="4000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  <a:endCxn id="4" idx="0"/>
          </p:cNvCxnSpPr>
          <p:nvPr/>
        </p:nvCxnSpPr>
        <p:spPr>
          <a:xfrm>
            <a:off x="2339975" y="1576388"/>
            <a:ext cx="0" cy="44926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23" idx="0"/>
          </p:cNvCxnSpPr>
          <p:nvPr/>
        </p:nvCxnSpPr>
        <p:spPr>
          <a:xfrm>
            <a:off x="6699250" y="1635125"/>
            <a:ext cx="0" cy="4127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26606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Приведенные примеры демонстрируют великие образцы круглой скульптуры, требующей полного обхода для проникновения в замысел скульптора.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56250" y="2047875"/>
            <a:ext cx="22860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Плоская </a:t>
            </a:r>
            <a:endParaRPr lang="ru-RU" sz="10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content.foto.mail.ru/mail/enn63/_answers/i-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855" y="3726000"/>
            <a:ext cx="4173390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llopiter.ru/image/hermi1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834" y="3757702"/>
            <a:ext cx="4492021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6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Круглая станковая скульптура имеет определенное жанровое и формальное разнообразие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 формах статуи, группы статуй, бюстов существуют портрет, мифологическая и историческая скульптура.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934075"/>
            <a:ext cx="39243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Мастерская Тутмоса.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Бюст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Нефертити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1351-1334 до н.э. Известняк.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638" y="6092825"/>
            <a:ext cx="4321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В.В.Теребуна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Медвежья академия. Конец ХХ в. Бронза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79" y="1701312"/>
            <a:ext cx="560409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1749425"/>
            <a:ext cx="29527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73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Разновидностью круглой скульптуры явля­ется мелкая пластика.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Произведения станковой скульптуры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мел­кой пластики несут в себе черты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художественного стиля своего вре­мени.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3" y="5876925"/>
            <a:ext cx="4813301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Танагры — древнегреческие терракотовые статуэтки.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(слева — Афродита и Эрос, справа — дама с веером)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6" y="1654614"/>
            <a:ext cx="2643336" cy="43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673817"/>
            <a:ext cx="1944216" cy="432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81575" y="5876925"/>
            <a:ext cx="17510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В.Матвеев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Купальщица. 1906г. Гипс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0"/>
          <a:stretch/>
        </p:blipFill>
        <p:spPr>
          <a:xfrm>
            <a:off x="4716016" y="1647854"/>
            <a:ext cx="2258476" cy="432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27825" y="5903913"/>
            <a:ext cx="24161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А.Матвеев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Девуш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-ка с полотенцем. 1916г. Дерево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141" y="1647854"/>
            <a:ext cx="2055905" cy="432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Жанровые границы раздвигает скульптура, созданная на плоско­сти, т.е.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рельеф (от лат. - «выступ, поднимаю»).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Рельеф может быть станковым произ­ведением или включаться в композицию стены, свода,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скульптурно­го памятника 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9213" y="4029075"/>
            <a:ext cx="1892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Станковый рельеф.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www.artgalery.ru/images/full/5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8211"/>
            <a:ext cx="4093613" cy="48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1100" y="5229225"/>
            <a:ext cx="20748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Рельеф как фрагмент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скульптурно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памятника 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13" y="2110151"/>
            <a:ext cx="3267075" cy="473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150813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Главные выразительные средства рельефа — развертывание композиции на плос­кости.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2189163"/>
            <a:ext cx="2540000" cy="830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углубленный (контррельеф)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5875" y="2090738"/>
            <a:ext cx="212725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выпуклый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9663" y="2817813"/>
            <a:ext cx="2022475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(барельеф)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5425" y="2817813"/>
            <a:ext cx="2028825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высокий (горельеф)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9388" y="1135063"/>
            <a:ext cx="3476625" cy="522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рельефа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4375" y="6162675"/>
            <a:ext cx="2736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Барельеф метро Динамо. Теннисистка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1075" y="5962650"/>
            <a:ext cx="31194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Горельеф «Марсельеза» на Триумфальной парижской арке. 1792г.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997" y="3632353"/>
            <a:ext cx="206417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850" y="5962650"/>
            <a:ext cx="273526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«Поклонение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Атону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Контррельеф.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XIV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в. до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dic.academic.ru/pictures/enc_pictures/i_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8" y="3024381"/>
            <a:ext cx="2252963" cy="30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>
            <a:stCxn id="7" idx="2"/>
            <a:endCxn id="3" idx="0"/>
          </p:cNvCxnSpPr>
          <p:nvPr/>
        </p:nvCxnSpPr>
        <p:spPr>
          <a:xfrm flipH="1">
            <a:off x="1752600" y="1657350"/>
            <a:ext cx="2705100" cy="5318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4" idx="0"/>
          </p:cNvCxnSpPr>
          <p:nvPr/>
        </p:nvCxnSpPr>
        <p:spPr>
          <a:xfrm>
            <a:off x="4457700" y="1657350"/>
            <a:ext cx="1701800" cy="4333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5" idx="0"/>
          </p:cNvCxnSpPr>
          <p:nvPr/>
        </p:nvCxnSpPr>
        <p:spPr>
          <a:xfrm flipH="1">
            <a:off x="4660900" y="2552700"/>
            <a:ext cx="1498600" cy="2651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6" idx="0"/>
          </p:cNvCxnSpPr>
          <p:nvPr/>
        </p:nvCxnSpPr>
        <p:spPr>
          <a:xfrm>
            <a:off x="6159500" y="2552700"/>
            <a:ext cx="1430338" cy="2651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Рисунок 143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201" y="3632354"/>
            <a:ext cx="2641345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75" y="247650"/>
            <a:ext cx="4572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Барельеф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дает возможность передать экспрессию и певучесть линий, драматизм момента и неторопли­вость движения, сложную гамму эмоций, связь с природой.</a:t>
            </a:r>
          </a:p>
        </p:txBody>
      </p:sp>
      <p:pic>
        <p:nvPicPr>
          <p:cNvPr id="13314" name="Picture 2" descr="http://artyx.ru/books/item/f00/s00/z0000000/pic/00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992" y="12045"/>
            <a:ext cx="4415095" cy="280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2963" y="2708275"/>
            <a:ext cx="20796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Раненная львица. Фрагмент рельефа из дворца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Ашурбанапала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Ассирия.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VII в. до н.э.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5" y="6156325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Рождение Афродиты. Рельеф трона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Лудовизи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Мрамор. 470-450 до н.э.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99050"/>
            <a:ext cx="22320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Ника, надевающая сандалию. Рельеф балюстрады храма Ники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Аптерос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Мрамор. Ок. 409г. до н.э. Афины.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2820045"/>
            <a:ext cx="2376264" cy="403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http://artclassic.edu.ru/attach.asp?a_no=89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3540"/>
          <a:stretch/>
        </p:blipFill>
        <p:spPr bwMode="auto">
          <a:xfrm>
            <a:off x="66675" y="3049521"/>
            <a:ext cx="4674588" cy="320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" y="84138"/>
            <a:ext cx="41084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Горельеф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мощное средство воплощения борьбы художника с материалом,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исполь-зуется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изображения драмати­ческих событий. Обратимся к образам алтаря Зевса в Пергаме, со­зданного во II в. до н.э.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2638" y="3392488"/>
            <a:ext cx="25177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«Битва богов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 гигантами».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Рельеф фриза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алтаря Зевса в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Пергаме.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Ок. 180-16 гг. до н. 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70568"/>
            <a:ext cx="5040052" cy="3158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" y="3500438"/>
            <a:ext cx="593407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" y="122238"/>
            <a:ext cx="91392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Нередко рельеф являлся средством документального изображе­ния событий,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увековечили для истории в вечном материале - камне или бронзе. Барельеф на колонне Траяна, высе­ченный в камне, изображает ход победоносных боевых действий в Дакии (ныне Румыния).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5738" y="6443663"/>
            <a:ext cx="46307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Колонна Траяна. Рим. Италия. 113 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880" y="2024842"/>
            <a:ext cx="28646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74" y="2060848"/>
            <a:ext cx="5952000" cy="4464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Древняя профессия скульптора остается сложной, трудоемкой и в наши дни.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создании произведения скульптор выступает и в роли художника, и в роли ремесленника, мастерски владеющего все­ми способами ваяния и литья, резьбы и чеканки. </a:t>
            </a:r>
          </a:p>
        </p:txBody>
      </p:sp>
      <p:pic>
        <p:nvPicPr>
          <p:cNvPr id="3074" name="Picture 2" descr="http://www.evpatori.ru/wp-content/uploads/2011/06/%D1%81%D0%BA%D1%83%D0%BB%D1%8C%D0%BF%D1%82%D0%BE%D1%80-%D0%90%D0%BB%D0%B5%D0%BA%D1%81%D0%B0%D0%BD%D0%B4%D1%80%D0%B0-%D0%9F%D0%B5%D1%80%D0%BC%D0%B8%D0%BD%D0%BE%D0%B2%D0%B0-%D0%93%D0%BE%D0%BC%D0%B5%D1%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20" y="2034664"/>
            <a:ext cx="3645000" cy="48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cs.livejournal.com/ek_lady/pic/0006e9pa/s640x48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2037365"/>
            <a:ext cx="5278520" cy="41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9038" y="5992813"/>
            <a:ext cx="37036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Современные скульпторы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76672"/>
            <a:ext cx="4984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Ведь и сам Бог – скульптор: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он создал человека не колдовством,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кусок за куском – как ваятель.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Лоренцо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Бернине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4057650" cy="568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33338"/>
            <a:ext cx="903605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Закрепление материала</a:t>
            </a: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означает термин «скульптура»?</a:t>
            </a: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отличаются произведения скульптуры  от других видов искусства?</a:t>
            </a: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Назвать виды скульптуры.</a:t>
            </a: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Назвать способы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создания скульптуры из материала.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Какая используется техника создания скульпту­ры?</a:t>
            </a:r>
          </a:p>
          <a:p>
            <a:pPr marL="576000" marR="127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какие виды  делится скульптура?</a:t>
            </a:r>
          </a:p>
          <a:p>
            <a:pPr marL="576000" indent="-3240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Назвать виды рельефной скульптуры.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4" r="6360"/>
          <a:stretch/>
        </p:blipFill>
        <p:spPr>
          <a:xfrm>
            <a:off x="4625975" y="3824494"/>
            <a:ext cx="324036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10074"/>
            <a:ext cx="297520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М.: Дрофа, 2007.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10 класс. Букинистическое издание. Данилова Галина Ивановна, Александр Мелик-Пашаев и др. Москва.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Интербук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2000 год.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10 класс.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2010 год.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3272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50"/>
            <a:ext cx="4572000" cy="607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Термин «скульптура»           (от лат. - «ваять, высекать») появился еще в Древнем Риме.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Древние славяне          на­зывали скульптуру ваянием. Скульптор работает с массой или объемом материала.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Произведения скульптуры имеют объемную трехмерную форму 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выполняются из твердых (различные породы камня) или пластических (глина, пластилин и т. д.) материалов.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68160"/>
            <a:ext cx="4715774" cy="58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63" y="44450"/>
            <a:ext cx="91138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Скульптура — один из древнейших видов искусства.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Известны произведения, созданные тысячи лет назад мастерами Египта, Индии, Междуречья, Греции. Истории известны прекрасные творения античных мастеров — Фидия, Мирона, Праксителя.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5746750"/>
            <a:ext cx="32416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Афродита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Книдская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работы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Пракси́теля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350-330 гг.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н.э. Римская копия.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69" y="1881296"/>
            <a:ext cx="2499895" cy="421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825" y="5992813"/>
            <a:ext cx="26400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Статуя Зевса Олимпийского работы Фидия. V век до н.э.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1"/>
          <a:stretch/>
        </p:blipFill>
        <p:spPr>
          <a:xfrm>
            <a:off x="177293" y="1916832"/>
            <a:ext cx="2738523" cy="421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32125" y="5780088"/>
            <a:ext cx="29083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Дискобол работы Мирона. V век до н.э.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Римская мраморная копия статуи.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120-140 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19" y="1916832"/>
            <a:ext cx="2641217" cy="4032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5900" y="4081463"/>
            <a:ext cx="5113338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Скульптура изображает, главным образом, человека, реже — жи­вотных.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Создавая в объеме подобие человеческой фигуры или жи­вотного, скульптор как бы вступает в соревнование с Творцом.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88" y="466725"/>
            <a:ext cx="44275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Скульптура «говорит» на языке пластики объемов.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может организовывать пространство, поэтому скуль­птура связана с архитектурой.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4" y="3006331"/>
            <a:ext cx="3978998" cy="385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54525" y="3462338"/>
            <a:ext cx="4572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​Памятник Н.Н. Муравьеву-Амурскому в Благовещенске на набережной Амура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2517" y="44624"/>
            <a:ext cx="4795998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Скульптура, как живопись, делится на виды в соответствии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ролью, которую играет в архитектурном пространстве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4075" y="1090613"/>
            <a:ext cx="4713288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Виды скульптуры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5" y="2212975"/>
            <a:ext cx="289560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Монументальная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8050" y="2105025"/>
            <a:ext cx="2763838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Мо­нументально-декоратив­ная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38925" y="2341563"/>
            <a:ext cx="2230438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Станковая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650" y="5373688"/>
            <a:ext cx="2505075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Памятни­ки, обелиски, колонны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238" y="3233738"/>
            <a:ext cx="3009900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Опреде­ляет акценты город­ских и дворцовых ансамблей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7288" y="3530600"/>
            <a:ext cx="2319337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Украшает здания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3675" y="5273675"/>
            <a:ext cx="24193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Музеи, дворцы, частные дома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1925" y="3417888"/>
            <a:ext cx="2482850" cy="120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камерного общения со зри­телем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52825" y="5087938"/>
            <a:ext cx="2659063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Интерьеры и наружный вид зданий, сады и парки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>
            <a:off x="4479925" y="1614488"/>
            <a:ext cx="350838" cy="49053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 flipH="1">
            <a:off x="1647825" y="1614488"/>
            <a:ext cx="2832100" cy="59848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7" idx="0"/>
          </p:cNvCxnSpPr>
          <p:nvPr/>
        </p:nvCxnSpPr>
        <p:spPr>
          <a:xfrm>
            <a:off x="4479925" y="1614488"/>
            <a:ext cx="3273425" cy="72707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  <a:endCxn id="8" idx="0"/>
          </p:cNvCxnSpPr>
          <p:nvPr/>
        </p:nvCxnSpPr>
        <p:spPr>
          <a:xfrm flipH="1">
            <a:off x="1627188" y="4803775"/>
            <a:ext cx="0" cy="56991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9" idx="0"/>
          </p:cNvCxnSpPr>
          <p:nvPr/>
        </p:nvCxnSpPr>
        <p:spPr>
          <a:xfrm flipH="1">
            <a:off x="1627188" y="2674938"/>
            <a:ext cx="20637" cy="5588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  <a:endCxn id="14" idx="0"/>
          </p:cNvCxnSpPr>
          <p:nvPr/>
        </p:nvCxnSpPr>
        <p:spPr>
          <a:xfrm>
            <a:off x="4856163" y="4362450"/>
            <a:ext cx="25400" cy="72548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10" idx="0"/>
          </p:cNvCxnSpPr>
          <p:nvPr/>
        </p:nvCxnSpPr>
        <p:spPr>
          <a:xfrm>
            <a:off x="4830763" y="2936875"/>
            <a:ext cx="25400" cy="59372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2"/>
            <a:endCxn id="12" idx="0"/>
          </p:cNvCxnSpPr>
          <p:nvPr/>
        </p:nvCxnSpPr>
        <p:spPr>
          <a:xfrm>
            <a:off x="7753350" y="4619625"/>
            <a:ext cx="0" cy="6540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13" idx="0"/>
          </p:cNvCxnSpPr>
          <p:nvPr/>
        </p:nvCxnSpPr>
        <p:spPr>
          <a:xfrm flipH="1">
            <a:off x="7753350" y="2803525"/>
            <a:ext cx="0" cy="61436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122238"/>
            <a:ext cx="91360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Художественный стиль произведения монументальной и монументально-декоративной скульптуры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определяется выразительными особенностями архитектуры.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Обратим внимание на произведения скульптора XX в.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А.Майоля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украшающие сад Тюильри в Париже.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38" y="6164263"/>
            <a:ext cx="388778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Майоль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Аристид. Три грации. 1930-38 гг.</a:t>
            </a:r>
          </a:p>
        </p:txBody>
      </p:sp>
      <p:pic>
        <p:nvPicPr>
          <p:cNvPr id="1026" name="Picture 2" descr="http://www.krugosvet.ru/images/1005908_5908_1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060848"/>
            <a:ext cx="3921108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938" y="6300788"/>
            <a:ext cx="31321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Майоль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Аристид.  Ночь.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411" y="2133336"/>
            <a:ext cx="5068077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7588" y="5792788"/>
            <a:ext cx="6840537" cy="1014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«Нашему времени не нужны больше боги. Я смогу найти в изучении челове­ческого тела основания красоты высшего порядка». </a:t>
            </a:r>
            <a:r>
              <a:rPr lang="ru-RU" sz="16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Майоль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Аристид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8" y="44450"/>
            <a:ext cx="61880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виды скульптуры объединяют технические особенности: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которые используются при создании скульптуры: металл, камень, глина, дере­во, гипс.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Способы обработ­ки: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лепка,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высе-кание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вы­резание, литьё, ковка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чеканка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т. д. Главны­ми остаются высека­ние (или ваяние) и лепка.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85347"/>
            <a:ext cx="3317633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84" y="3460944"/>
            <a:ext cx="502158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2"/>
          <a:stretch/>
        </p:blipFill>
        <p:spPr>
          <a:xfrm>
            <a:off x="5148064" y="3501667"/>
            <a:ext cx="387025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069263" y="260350"/>
            <a:ext cx="9223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Лепка </a:t>
            </a:r>
            <a:endParaRPr lang="ru-RU" i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7025" y="3627438"/>
            <a:ext cx="9159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Ковка </a:t>
            </a:r>
            <a:endParaRPr lang="ru-RU" i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3613" y="3602038"/>
            <a:ext cx="1524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Высекание </a:t>
            </a:r>
            <a:endParaRPr lang="ru-RU" i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3" y="115888"/>
            <a:ext cx="9251951" cy="1647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 скульптора: резец, стеки, масти­хин, молоток.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Материалы можно разделить на две группы: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податливые в обработке — глина, воск, гипс (объем наращивается), и трудные в обработ­ке — камень, дерево (объем удаляется)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989138"/>
            <a:ext cx="26638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 скульпту­ры: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лепка (пластика) — из мягких материалов;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высекание — из кам­ня;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вырезание — из дерева;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отлив — из металла.</a:t>
            </a:r>
          </a:p>
        </p:txBody>
      </p:sp>
      <p:pic>
        <p:nvPicPr>
          <p:cNvPr id="4" name="Picture 2" descr="http://bestsculptures.ru/old/css/%D0%9B%D0%B8%D1%82%D1%8C%D0%B5-%D0%B2-%D0%BA%D0%B0%D1%80%D1%82%D0%B8%D0%BD%D0%BA%D0%B0%D1%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63237"/>
            <a:ext cx="6307974" cy="49895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3500" y="1700213"/>
            <a:ext cx="3840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 отлива скульптуры </a:t>
            </a:r>
            <a:endParaRPr lang="ru-RU" i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3500" y="4365625"/>
            <a:ext cx="4413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8925" y="5949950"/>
            <a:ext cx="412750" cy="655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775" y="5959475"/>
            <a:ext cx="4397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688" y="4348163"/>
            <a:ext cx="5921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1087</Words>
  <Application>Microsoft Office PowerPoint</Application>
  <PresentationFormat>Экран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скульптуры</dc:title>
  <dc:creator>User</dc:creator>
  <cp:lastModifiedBy>Вероника</cp:lastModifiedBy>
  <cp:revision>98</cp:revision>
  <dcterms:created xsi:type="dcterms:W3CDTF">2011-02-27T03:21:30Z</dcterms:created>
  <dcterms:modified xsi:type="dcterms:W3CDTF">2017-03-27T08:52:59Z</dcterms:modified>
</cp:coreProperties>
</file>