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64" r:id="rId2"/>
    <p:sldId id="257" r:id="rId3"/>
    <p:sldId id="258" r:id="rId4"/>
    <p:sldId id="259" r:id="rId5"/>
    <p:sldId id="260" r:id="rId6"/>
    <p:sldId id="261" r:id="rId7"/>
    <p:sldId id="262" r:id="rId8"/>
    <p:sldId id="263" r:id="rId9"/>
    <p:sldId id="265"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5" d="100"/>
          <a:sy n="75" d="100"/>
        </p:scale>
        <p:origin x="-370"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ru-RU" smtClean="0"/>
              <a:t>Образец заголовка</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B4C71EC6-210F-42DE-9C53-41977AD35B3D}" type="datetimeFigureOut">
              <a:rPr lang="ru-RU" smtClean="0"/>
              <a:pPr/>
              <a:t>01.11.2020</a:t>
            </a:fld>
            <a:endParaRPr lang="ru-RU"/>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ru-RU"/>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19B0651-EE4F-4900-A07F-96A6BFA9D0F0}" type="slidenum">
              <a:rPr lang="ru-RU" smtClean="0"/>
              <a:pPr/>
              <a:t>‹#›</a:t>
            </a:fld>
            <a:endParaRPr lang="ru-RU"/>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01.11.2020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ru-RU" smtClean="0"/>
              <a:t>Образец заголовка</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01.11.2020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01.11.2020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01.11.2020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pPr/>
              <a:t>01.11.2020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9" name="Content Placeholder 8"/>
          <p:cNvSpPr>
            <a:spLocks noGrp="1"/>
          </p:cNvSpPr>
          <p:nvPr>
            <p:ph sz="quarter" idx="13"/>
          </p:nvPr>
        </p:nvSpPr>
        <p:spPr>
          <a:xfrm>
            <a:off x="1042416" y="2313432"/>
            <a:ext cx="3419856" cy="349300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pPr/>
              <a:t>01.11.2020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pPr/>
              <a:t>01.11.2020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pPr/>
              <a:t>01.11.2020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pPr/>
              <a:t>01.11.2020</a:t>
            </a:fld>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ru-RU"/>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ru-RU" smtClean="0"/>
              <a:t>Образец заголовка</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ru-RU" smtClean="0"/>
              <a:t>Образец заголовка</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01.11.2020</a:t>
            </a:fld>
            <a:endParaRPr lang="ru-RU"/>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B4C71EC6-210F-42DE-9C53-41977AD35B3D}" type="datetimeFigureOut">
              <a:rPr lang="ru-RU" smtClean="0"/>
              <a:pPr/>
              <a:t>01.11.2020</a:t>
            </a:fld>
            <a:endParaRPr lang="ru-RU"/>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ru-RU"/>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vesti14.ru/wp-content/uploads/2018/06/fb7b54b0cddfc787f413338ed5ec1e75.jpg" TargetMode="External"/><Relationship Id="rId7" Type="http://schemas.openxmlformats.org/officeDocument/2006/relationships/hyperlink" Target="https://sun9-70.userapi.com/c857136/v857136332/170e47/8t5Ld9ZbwIs.jpg" TargetMode="External"/><Relationship Id="rId2" Type="http://schemas.openxmlformats.org/officeDocument/2006/relationships/hyperlink" Target="https://i.pinimg.com/736x/9a/5a/57/9a5a57011330dc8efb3601923f5e9b6d--all-about-me-worksheet-the-pen.jpg" TargetMode="External"/><Relationship Id="rId1" Type="http://schemas.openxmlformats.org/officeDocument/2006/relationships/slideLayout" Target="../slideLayouts/slideLayout7.xml"/><Relationship Id="rId6" Type="http://schemas.openxmlformats.org/officeDocument/2006/relationships/hyperlink" Target="https://www.iaspaper.net/wp-content/uploads/2017/11/Achieve-Goals-in-Life.jpg" TargetMode="External"/><Relationship Id="rId5" Type="http://schemas.openxmlformats.org/officeDocument/2006/relationships/hyperlink" Target="https://www.ckziu.com/images/zdjecia/Doradca_zawodowy/hobby_design_elements_various_symbols_isolation_colorful_decoration_6827532.jpg" TargetMode="External"/><Relationship Id="rId4" Type="http://schemas.openxmlformats.org/officeDocument/2006/relationships/hyperlink" Target="https://www.ukrnews24.net/wp-content/uploads/2016/01/384959413.jp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643042" y="285728"/>
            <a:ext cx="5357850" cy="830997"/>
          </a:xfrm>
          <a:prstGeom prst="rect">
            <a:avLst/>
          </a:prstGeom>
        </p:spPr>
        <p:txBody>
          <a:bodyPr wrap="square">
            <a:spAutoFit/>
          </a:bodyPr>
          <a:lstStyle/>
          <a:p>
            <a:pPr algn="ctr"/>
            <a:r>
              <a:rPr lang="ru-RU" sz="1200" dirty="0" smtClean="0">
                <a:latin typeface="Times New Roman" pitchFamily="18" charset="0"/>
                <a:cs typeface="Times New Roman" pitchFamily="18" charset="0"/>
              </a:rPr>
              <a:t>Муниципальное бюджетное образовательное учреждение</a:t>
            </a:r>
            <a:br>
              <a:rPr lang="ru-RU" sz="1200" dirty="0" smtClean="0">
                <a:latin typeface="Times New Roman" pitchFamily="18" charset="0"/>
                <a:cs typeface="Times New Roman" pitchFamily="18" charset="0"/>
              </a:rPr>
            </a:br>
            <a:r>
              <a:rPr lang="ru-RU" sz="1200" dirty="0" smtClean="0">
                <a:latin typeface="Times New Roman" pitchFamily="18" charset="0"/>
                <a:cs typeface="Times New Roman" pitchFamily="18" charset="0"/>
              </a:rPr>
              <a:t>«</a:t>
            </a:r>
            <a:r>
              <a:rPr lang="ru-RU" sz="1200" dirty="0" err="1" smtClean="0">
                <a:latin typeface="Times New Roman" pitchFamily="18" charset="0"/>
                <a:cs typeface="Times New Roman" pitchFamily="18" charset="0"/>
              </a:rPr>
              <a:t>Сергачская</a:t>
            </a:r>
            <a:r>
              <a:rPr lang="ru-RU" sz="1200" dirty="0" smtClean="0">
                <a:latin typeface="Times New Roman" pitchFamily="18" charset="0"/>
                <a:cs typeface="Times New Roman" pitchFamily="18" charset="0"/>
              </a:rPr>
              <a:t> средняя общеобразовательная школа №3»</a:t>
            </a:r>
            <a:br>
              <a:rPr lang="ru-RU" sz="1200" dirty="0" smtClean="0">
                <a:latin typeface="Times New Roman" pitchFamily="18" charset="0"/>
                <a:cs typeface="Times New Roman" pitchFamily="18" charset="0"/>
              </a:rPr>
            </a:br>
            <a:r>
              <a:rPr lang="ru-RU" sz="1200" dirty="0" smtClean="0">
                <a:latin typeface="Times New Roman" pitchFamily="18" charset="0"/>
                <a:cs typeface="Times New Roman" pitchFamily="18" charset="0"/>
              </a:rPr>
              <a:t>г. Сергач, Нижегородская область</a:t>
            </a:r>
            <a:br>
              <a:rPr lang="ru-RU" sz="1200" dirty="0" smtClean="0">
                <a:latin typeface="Times New Roman" pitchFamily="18" charset="0"/>
                <a:cs typeface="Times New Roman" pitchFamily="18" charset="0"/>
              </a:rPr>
            </a:br>
            <a:endParaRPr lang="ru-RU" sz="1200" dirty="0"/>
          </a:p>
        </p:txBody>
      </p:sp>
      <p:sp>
        <p:nvSpPr>
          <p:cNvPr id="5" name="Прямоугольник 4"/>
          <p:cNvSpPr/>
          <p:nvPr/>
        </p:nvSpPr>
        <p:spPr>
          <a:xfrm>
            <a:off x="1571604" y="1928802"/>
            <a:ext cx="5429256" cy="738664"/>
          </a:xfrm>
          <a:prstGeom prst="rect">
            <a:avLst/>
          </a:prstGeom>
        </p:spPr>
        <p:txBody>
          <a:bodyPr wrap="square">
            <a:spAutoFit/>
          </a:bodyPr>
          <a:lstStyle/>
          <a:p>
            <a:pPr algn="ctr">
              <a:defRPr/>
            </a:pPr>
            <a:endParaRPr lang="ru-RU" sz="1400" b="1" dirty="0" smtClean="0">
              <a:latin typeface="Times New Roman" pitchFamily="18" charset="0"/>
              <a:cs typeface="Times New Roman" pitchFamily="18" charset="0"/>
            </a:endParaRPr>
          </a:p>
          <a:p>
            <a:pPr algn="ctr">
              <a:defRPr/>
            </a:pPr>
            <a:r>
              <a:rPr lang="ru-RU" sz="1400" b="1" dirty="0" smtClean="0">
                <a:latin typeface="Times New Roman" pitchFamily="18" charset="0"/>
                <a:cs typeface="Times New Roman" pitchFamily="18" charset="0"/>
              </a:rPr>
              <a:t>Презентация </a:t>
            </a:r>
            <a:r>
              <a:rPr lang="ru-RU" sz="1400" b="1" dirty="0" smtClean="0">
                <a:latin typeface="Times New Roman" pitchFamily="18" charset="0"/>
                <a:cs typeface="Times New Roman" pitchFamily="18" charset="0"/>
              </a:rPr>
              <a:t>по английскому языку ученицы </a:t>
            </a:r>
            <a:r>
              <a:rPr lang="en-US" sz="1400" b="1" dirty="0" smtClean="0">
                <a:latin typeface="Times New Roman" pitchFamily="18" charset="0"/>
                <a:cs typeface="Times New Roman" pitchFamily="18" charset="0"/>
              </a:rPr>
              <a:t>9</a:t>
            </a:r>
            <a:r>
              <a:rPr lang="ru-RU" sz="1400" b="1" dirty="0" smtClean="0">
                <a:latin typeface="Times New Roman" pitchFamily="18" charset="0"/>
                <a:cs typeface="Times New Roman" pitchFamily="18" charset="0"/>
              </a:rPr>
              <a:t> </a:t>
            </a:r>
            <a:r>
              <a:rPr lang="ru-RU" sz="1400" b="1" dirty="0" smtClean="0">
                <a:latin typeface="Times New Roman" pitchFamily="18" charset="0"/>
                <a:cs typeface="Times New Roman" pitchFamily="18" charset="0"/>
              </a:rPr>
              <a:t>класса</a:t>
            </a:r>
          </a:p>
          <a:p>
            <a:pPr algn="ctr">
              <a:defRPr/>
            </a:pPr>
            <a:r>
              <a:rPr lang="ru-RU" sz="1400" b="1" dirty="0" smtClean="0">
                <a:latin typeface="Times New Roman" pitchFamily="18" charset="0"/>
                <a:cs typeface="Times New Roman" pitchFamily="18" charset="0"/>
              </a:rPr>
              <a:t>Тема</a:t>
            </a:r>
            <a:r>
              <a:rPr lang="en-US" sz="1400" b="1" dirty="0" smtClean="0">
                <a:latin typeface="Times New Roman" pitchFamily="18" charset="0"/>
                <a:cs typeface="Times New Roman" pitchFamily="18" charset="0"/>
              </a:rPr>
              <a:t>:</a:t>
            </a:r>
            <a:r>
              <a:rPr lang="en-US" sz="1400" b="1" i="1" dirty="0" smtClean="0">
                <a:latin typeface="Times New Roman" pitchFamily="18" charset="0"/>
                <a:cs typeface="Times New Roman" pitchFamily="18" charset="0"/>
              </a:rPr>
              <a:t> </a:t>
            </a:r>
            <a:r>
              <a:rPr lang="ru-RU" sz="1400" b="1" i="1" dirty="0" smtClean="0">
                <a:latin typeface="Times New Roman" pitchFamily="18" charset="0"/>
                <a:cs typeface="Times New Roman" pitchFamily="18" charset="0"/>
              </a:rPr>
              <a:t>«</a:t>
            </a:r>
            <a:r>
              <a:rPr lang="en-US" sz="1400" b="1" i="1" dirty="0" smtClean="0">
                <a:latin typeface="Times New Roman" pitchFamily="18" charset="0"/>
                <a:cs typeface="Times New Roman" pitchFamily="18" charset="0"/>
              </a:rPr>
              <a:t>What is hot with young generation</a:t>
            </a:r>
            <a:r>
              <a:rPr lang="ru-RU" sz="1400" b="1" i="1" dirty="0" smtClean="0">
                <a:latin typeface="Times New Roman" pitchFamily="18" charset="0"/>
                <a:cs typeface="Times New Roman" pitchFamily="18" charset="0"/>
              </a:rPr>
              <a:t>?»</a:t>
            </a:r>
            <a:endParaRPr lang="ru-RU" sz="1400" b="1" i="1" dirty="0" smtClean="0">
              <a:latin typeface="Times New Roman" pitchFamily="18" charset="0"/>
              <a:cs typeface="Times New Roman" pitchFamily="18" charset="0"/>
            </a:endParaRPr>
          </a:p>
        </p:txBody>
      </p:sp>
      <p:sp>
        <p:nvSpPr>
          <p:cNvPr id="6" name="Прямоугольник 5"/>
          <p:cNvSpPr/>
          <p:nvPr/>
        </p:nvSpPr>
        <p:spPr>
          <a:xfrm>
            <a:off x="4000496" y="3429000"/>
            <a:ext cx="4572000" cy="1384995"/>
          </a:xfrm>
          <a:prstGeom prst="rect">
            <a:avLst/>
          </a:prstGeom>
        </p:spPr>
        <p:txBody>
          <a:bodyPr>
            <a:spAutoFit/>
          </a:bodyPr>
          <a:lstStyle/>
          <a:p>
            <a:pPr algn="r"/>
            <a:r>
              <a:rPr lang="ru-RU" sz="1200" b="1" dirty="0" smtClean="0">
                <a:latin typeface="Times New Roman" pitchFamily="18" charset="0"/>
                <a:cs typeface="Times New Roman" pitchFamily="18" charset="0"/>
              </a:rPr>
              <a:t>Автор: </a:t>
            </a:r>
          </a:p>
          <a:p>
            <a:pPr algn="r"/>
            <a:r>
              <a:rPr lang="ru-RU" sz="1200" dirty="0" smtClean="0">
                <a:latin typeface="Times New Roman" pitchFamily="18" charset="0"/>
                <a:cs typeface="Times New Roman" pitchFamily="18" charset="0"/>
              </a:rPr>
              <a:t>Ученица </a:t>
            </a:r>
            <a:r>
              <a:rPr lang="en-US" sz="1200" dirty="0" smtClean="0">
                <a:latin typeface="Times New Roman" pitchFamily="18" charset="0"/>
                <a:cs typeface="Times New Roman" pitchFamily="18" charset="0"/>
              </a:rPr>
              <a:t>9</a:t>
            </a:r>
            <a:r>
              <a:rPr lang="ru-RU" sz="1200" dirty="0" smtClean="0">
                <a:latin typeface="Times New Roman" pitchFamily="18" charset="0"/>
                <a:cs typeface="Times New Roman" pitchFamily="18" charset="0"/>
              </a:rPr>
              <a:t> «В»  </a:t>
            </a:r>
            <a:r>
              <a:rPr lang="ru-RU" sz="1200" dirty="0" smtClean="0">
                <a:latin typeface="Times New Roman" pitchFamily="18" charset="0"/>
                <a:cs typeface="Times New Roman" pitchFamily="18" charset="0"/>
              </a:rPr>
              <a:t>класса </a:t>
            </a:r>
            <a:r>
              <a:rPr lang="ru-RU" sz="1200" dirty="0" smtClean="0">
                <a:latin typeface="Times New Roman" pitchFamily="18" charset="0"/>
                <a:cs typeface="Times New Roman" pitchFamily="18" charset="0"/>
              </a:rPr>
              <a:t>Вероника Ф. </a:t>
            </a:r>
            <a:endParaRPr lang="ru-RU" sz="1200" dirty="0" smtClean="0">
              <a:latin typeface="Times New Roman" pitchFamily="18" charset="0"/>
              <a:cs typeface="Times New Roman" pitchFamily="18" charset="0"/>
            </a:endParaRPr>
          </a:p>
          <a:p>
            <a:pPr algn="r"/>
            <a:r>
              <a:rPr lang="ru-RU" sz="1200" b="1" dirty="0" smtClean="0">
                <a:latin typeface="Times New Roman" pitchFamily="18" charset="0"/>
                <a:cs typeface="Times New Roman" pitchFamily="18" charset="0"/>
              </a:rPr>
              <a:t>Руководитель :</a:t>
            </a:r>
            <a:endParaRPr lang="ru-RU" sz="1200" dirty="0" smtClean="0">
              <a:latin typeface="Times New Roman" pitchFamily="18" charset="0"/>
              <a:cs typeface="Times New Roman" pitchFamily="18" charset="0"/>
            </a:endParaRPr>
          </a:p>
          <a:p>
            <a:pPr algn="r"/>
            <a:r>
              <a:rPr lang="ru-RU" sz="1200" dirty="0" err="1" smtClean="0">
                <a:latin typeface="Times New Roman" pitchFamily="18" charset="0"/>
                <a:cs typeface="Times New Roman" pitchFamily="18" charset="0"/>
              </a:rPr>
              <a:t>Поняева</a:t>
            </a:r>
            <a:r>
              <a:rPr lang="ru-RU" sz="1200" dirty="0" smtClean="0">
                <a:latin typeface="Times New Roman" pitchFamily="18" charset="0"/>
                <a:cs typeface="Times New Roman" pitchFamily="18" charset="0"/>
              </a:rPr>
              <a:t> Наталья Валерьевна</a:t>
            </a:r>
          </a:p>
          <a:p>
            <a:pPr algn="r"/>
            <a:r>
              <a:rPr lang="ru-RU" sz="1200" dirty="0" smtClean="0">
                <a:latin typeface="Times New Roman" pitchFamily="18" charset="0"/>
                <a:cs typeface="Times New Roman" pitchFamily="18" charset="0"/>
              </a:rPr>
              <a:t>учитель английского языка                                                               МБОУ</a:t>
            </a:r>
            <a:r>
              <a:rPr lang="en-US" sz="1200" dirty="0" smtClean="0">
                <a:latin typeface="Times New Roman" pitchFamily="18" charset="0"/>
                <a:cs typeface="Times New Roman" pitchFamily="18" charset="0"/>
              </a:rPr>
              <a:t> </a:t>
            </a:r>
            <a:r>
              <a:rPr lang="ru-RU" sz="1200" dirty="0" smtClean="0">
                <a:latin typeface="Times New Roman" pitchFamily="18" charset="0"/>
                <a:cs typeface="Times New Roman" pitchFamily="18" charset="0"/>
              </a:rPr>
              <a:t>«</a:t>
            </a:r>
            <a:r>
              <a:rPr lang="ru-RU" sz="1200" dirty="0" err="1" smtClean="0">
                <a:latin typeface="Times New Roman" pitchFamily="18" charset="0"/>
                <a:cs typeface="Times New Roman" pitchFamily="18" charset="0"/>
              </a:rPr>
              <a:t>Сергачская</a:t>
            </a:r>
            <a:r>
              <a:rPr lang="ru-RU" sz="1200" dirty="0" smtClean="0">
                <a:latin typeface="Times New Roman" pitchFamily="18" charset="0"/>
                <a:cs typeface="Times New Roman" pitchFamily="18" charset="0"/>
              </a:rPr>
              <a:t> СОШ №3», </a:t>
            </a:r>
            <a:endParaRPr lang="en-US" sz="1200" dirty="0" smtClean="0">
              <a:latin typeface="Times New Roman" pitchFamily="18" charset="0"/>
              <a:cs typeface="Times New Roman" pitchFamily="18" charset="0"/>
            </a:endParaRPr>
          </a:p>
          <a:p>
            <a:pPr algn="r"/>
            <a:r>
              <a:rPr lang="ru-RU" sz="1200" dirty="0" smtClean="0">
                <a:latin typeface="Times New Roman" pitchFamily="18" charset="0"/>
                <a:cs typeface="Times New Roman" pitchFamily="18" charset="0"/>
              </a:rPr>
              <a:t>высшая </a:t>
            </a:r>
            <a:r>
              <a:rPr lang="ru-RU" sz="1200" dirty="0" smtClean="0">
                <a:latin typeface="Times New Roman" pitchFamily="18" charset="0"/>
                <a:cs typeface="Times New Roman" pitchFamily="18" charset="0"/>
              </a:rPr>
              <a:t>квалификационная категория</a:t>
            </a:r>
            <a:endParaRPr lang="ru-RU" sz="1200" dirty="0">
              <a:latin typeface="Times New Roman" pitchFamily="18" charset="0"/>
              <a:cs typeface="Times New Roman" pitchFamily="18" charset="0"/>
            </a:endParaRPr>
          </a:p>
        </p:txBody>
      </p:sp>
      <p:sp>
        <p:nvSpPr>
          <p:cNvPr id="7" name="Прямоугольник 6"/>
          <p:cNvSpPr/>
          <p:nvPr/>
        </p:nvSpPr>
        <p:spPr>
          <a:xfrm>
            <a:off x="3857620" y="5715016"/>
            <a:ext cx="2753190" cy="276999"/>
          </a:xfrm>
          <a:prstGeom prst="rect">
            <a:avLst/>
          </a:prstGeom>
        </p:spPr>
        <p:txBody>
          <a:bodyPr wrap="none">
            <a:spAutoFit/>
          </a:bodyPr>
          <a:lstStyle/>
          <a:p>
            <a:pPr>
              <a:defRPr/>
            </a:pPr>
            <a:r>
              <a:rPr lang="ru-RU" sz="1200" dirty="0" smtClean="0">
                <a:latin typeface="Times New Roman" pitchFamily="18" charset="0"/>
                <a:cs typeface="Times New Roman" pitchFamily="18" charset="0"/>
              </a:rPr>
              <a:t>Сергач 2020                                              </a:t>
            </a: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8264" y="692696"/>
            <a:ext cx="8208912" cy="1143000"/>
          </a:xfrm>
        </p:spPr>
        <p:txBody>
          <a:bodyPr/>
          <a:lstStyle/>
          <a:p>
            <a:r>
              <a:rPr lang="en-US" b="1" i="1" dirty="0" smtClean="0"/>
              <a:t>Personal information</a:t>
            </a:r>
            <a:endParaRPr lang="ru-RU" b="1" i="1" dirty="0"/>
          </a:p>
        </p:txBody>
      </p:sp>
      <p:sp>
        <p:nvSpPr>
          <p:cNvPr id="5" name="TextBox 4"/>
          <p:cNvSpPr txBox="1"/>
          <p:nvPr/>
        </p:nvSpPr>
        <p:spPr>
          <a:xfrm>
            <a:off x="448264" y="2889520"/>
            <a:ext cx="5184576" cy="1708160"/>
          </a:xfrm>
          <a:prstGeom prst="rect">
            <a:avLst/>
          </a:prstGeom>
          <a:noFill/>
        </p:spPr>
        <p:txBody>
          <a:bodyPr wrap="square" rtlCol="0">
            <a:spAutoFit/>
          </a:bodyPr>
          <a:lstStyle/>
          <a:p>
            <a:pPr marL="285750" indent="-285750">
              <a:buFont typeface="Wingdings" pitchFamily="2" charset="2"/>
              <a:buChar char="v"/>
            </a:pPr>
            <a:r>
              <a:rPr lang="en-US" sz="2100" dirty="0" smtClean="0">
                <a:solidFill>
                  <a:schemeClr val="accent2"/>
                </a:solidFill>
              </a:rPr>
              <a:t>name</a:t>
            </a:r>
            <a:r>
              <a:rPr lang="ru-RU" sz="2100" dirty="0" smtClean="0">
                <a:solidFill>
                  <a:schemeClr val="accent2"/>
                </a:solidFill>
              </a:rPr>
              <a:t>: </a:t>
            </a:r>
            <a:r>
              <a:rPr lang="en-US" sz="2100" dirty="0" err="1" smtClean="0">
                <a:solidFill>
                  <a:schemeClr val="accent2"/>
                </a:solidFill>
              </a:rPr>
              <a:t>Veronika</a:t>
            </a:r>
            <a:endParaRPr lang="ru-RU" sz="2100" dirty="0" smtClean="0">
              <a:solidFill>
                <a:schemeClr val="accent2"/>
              </a:solidFill>
            </a:endParaRPr>
          </a:p>
          <a:p>
            <a:pPr marL="285750" indent="-285750">
              <a:buFont typeface="Wingdings" pitchFamily="2" charset="2"/>
              <a:buChar char="v"/>
            </a:pPr>
            <a:r>
              <a:rPr lang="en-US" sz="2100" dirty="0" smtClean="0">
                <a:solidFill>
                  <a:schemeClr val="accent2"/>
                </a:solidFill>
              </a:rPr>
              <a:t>surname</a:t>
            </a:r>
            <a:r>
              <a:rPr lang="ru-RU" sz="2100" dirty="0" smtClean="0">
                <a:solidFill>
                  <a:schemeClr val="accent2"/>
                </a:solidFill>
              </a:rPr>
              <a:t>:</a:t>
            </a:r>
            <a:r>
              <a:rPr lang="en-US" sz="2100" dirty="0" smtClean="0">
                <a:solidFill>
                  <a:schemeClr val="accent2"/>
                </a:solidFill>
              </a:rPr>
              <a:t> </a:t>
            </a:r>
            <a:r>
              <a:rPr lang="en-US" sz="2100" dirty="0" err="1" smtClean="0">
                <a:solidFill>
                  <a:schemeClr val="accent2"/>
                </a:solidFill>
              </a:rPr>
              <a:t>Filyasova</a:t>
            </a:r>
            <a:endParaRPr lang="ru-RU" sz="2100" dirty="0" smtClean="0">
              <a:solidFill>
                <a:schemeClr val="accent2"/>
              </a:solidFill>
            </a:endParaRPr>
          </a:p>
          <a:p>
            <a:pPr marL="285750" indent="-285750">
              <a:buFont typeface="Wingdings" pitchFamily="2" charset="2"/>
              <a:buChar char="v"/>
            </a:pPr>
            <a:r>
              <a:rPr lang="en-US" sz="2100" dirty="0">
                <a:solidFill>
                  <a:schemeClr val="accent2"/>
                </a:solidFill>
              </a:rPr>
              <a:t>birthdate</a:t>
            </a:r>
            <a:r>
              <a:rPr lang="ru-RU" sz="2100" dirty="0" smtClean="0">
                <a:solidFill>
                  <a:schemeClr val="accent2"/>
                </a:solidFill>
              </a:rPr>
              <a:t>:</a:t>
            </a:r>
            <a:r>
              <a:rPr lang="en-US" sz="2100" dirty="0" smtClean="0">
                <a:solidFill>
                  <a:schemeClr val="accent2"/>
                </a:solidFill>
              </a:rPr>
              <a:t> 14 September 2002</a:t>
            </a:r>
          </a:p>
          <a:p>
            <a:pPr marL="285750" indent="-285750">
              <a:buFont typeface="Wingdings" pitchFamily="2" charset="2"/>
              <a:buChar char="v"/>
            </a:pPr>
            <a:r>
              <a:rPr lang="en-US" sz="2100" dirty="0" smtClean="0">
                <a:solidFill>
                  <a:schemeClr val="accent2"/>
                </a:solidFill>
              </a:rPr>
              <a:t>age</a:t>
            </a:r>
            <a:r>
              <a:rPr lang="ru-RU" sz="2100" dirty="0" smtClean="0">
                <a:solidFill>
                  <a:schemeClr val="accent2"/>
                </a:solidFill>
              </a:rPr>
              <a:t>:</a:t>
            </a:r>
            <a:r>
              <a:rPr lang="en-US" sz="2100" dirty="0" smtClean="0">
                <a:solidFill>
                  <a:schemeClr val="accent2"/>
                </a:solidFill>
              </a:rPr>
              <a:t> 15</a:t>
            </a:r>
          </a:p>
          <a:p>
            <a:pPr marL="285750" indent="-285750">
              <a:buFont typeface="Wingdings" pitchFamily="2" charset="2"/>
              <a:buChar char="v"/>
            </a:pPr>
            <a:r>
              <a:rPr lang="en-US" sz="2100" dirty="0" smtClean="0">
                <a:solidFill>
                  <a:schemeClr val="accent2"/>
                </a:solidFill>
              </a:rPr>
              <a:t>place </a:t>
            </a:r>
            <a:r>
              <a:rPr lang="en-US" sz="2100" dirty="0">
                <a:solidFill>
                  <a:schemeClr val="accent2"/>
                </a:solidFill>
              </a:rPr>
              <a:t>of </a:t>
            </a:r>
            <a:r>
              <a:rPr lang="en-US" sz="2100" dirty="0" smtClean="0">
                <a:solidFill>
                  <a:schemeClr val="accent2"/>
                </a:solidFill>
              </a:rPr>
              <a:t>residence</a:t>
            </a:r>
            <a:r>
              <a:rPr lang="ru-RU" sz="2100" dirty="0" smtClean="0">
                <a:solidFill>
                  <a:schemeClr val="accent2"/>
                </a:solidFill>
              </a:rPr>
              <a:t>:</a:t>
            </a:r>
            <a:r>
              <a:rPr lang="en-US" sz="2100" dirty="0" smtClean="0">
                <a:solidFill>
                  <a:schemeClr val="accent2"/>
                </a:solidFill>
              </a:rPr>
              <a:t> </a:t>
            </a:r>
            <a:r>
              <a:rPr lang="en-US" sz="2100" dirty="0" err="1" smtClean="0">
                <a:solidFill>
                  <a:schemeClr val="accent2"/>
                </a:solidFill>
              </a:rPr>
              <a:t>Sergach</a:t>
            </a:r>
            <a:endParaRPr lang="en-US" sz="2100" dirty="0" smtClean="0">
              <a:solidFill>
                <a:schemeClr val="accent2"/>
              </a:solidFill>
            </a:endParaRPr>
          </a:p>
        </p:txBody>
      </p:sp>
      <p:pic>
        <p:nvPicPr>
          <p:cNvPr id="7" name="Содержимое 6" descr="9a5a57011330dc8efb3601923f5e9b6d--all-about-me-worksheet-the-pen.jpg"/>
          <p:cNvPicPr>
            <a:picLocks noGrp="1" noChangeAspect="1"/>
          </p:cNvPicPr>
          <p:nvPr>
            <p:ph idx="1"/>
          </p:nvPr>
        </p:nvPicPr>
        <p:blipFill>
          <a:blip r:embed="rId2"/>
          <a:stretch>
            <a:fillRect/>
          </a:stretch>
        </p:blipFill>
        <p:spPr>
          <a:xfrm>
            <a:off x="5214942" y="2000240"/>
            <a:ext cx="2712357" cy="3508375"/>
          </a:xfrm>
        </p:spPr>
      </p:pic>
    </p:spTree>
    <p:extLst>
      <p:ext uri="{BB962C8B-B14F-4D97-AF65-F5344CB8AC3E}">
        <p14:creationId xmlns:p14="http://schemas.microsoft.com/office/powerpoint/2010/main" xmlns="" val="330469579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692696"/>
            <a:ext cx="8208912" cy="1143000"/>
          </a:xfrm>
        </p:spPr>
        <p:txBody>
          <a:bodyPr/>
          <a:lstStyle/>
          <a:p>
            <a:pPr algn="r"/>
            <a:r>
              <a:rPr lang="en-US" b="1" i="1" dirty="0" smtClean="0"/>
              <a:t>Family</a:t>
            </a:r>
            <a:endParaRPr lang="ru-RU" b="1" i="1" dirty="0"/>
          </a:p>
        </p:txBody>
      </p:sp>
      <p:pic>
        <p:nvPicPr>
          <p:cNvPr id="1026" name="Picture 2" descr="http://afisha.mosreg.ru/sites/default/files/events_photo/semya_18.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95566" y="3839336"/>
            <a:ext cx="4480497" cy="2520280"/>
          </a:xfrm>
          <a:prstGeom prst="rect">
            <a:avLst/>
          </a:prstGeom>
          <a:ln>
            <a:noFill/>
          </a:ln>
          <a:effectLst>
            <a:softEdge rad="112500"/>
          </a:effectLst>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467544" y="1820603"/>
            <a:ext cx="8208912" cy="2031325"/>
          </a:xfrm>
          <a:prstGeom prst="rect">
            <a:avLst/>
          </a:prstGeom>
          <a:noFill/>
        </p:spPr>
        <p:txBody>
          <a:bodyPr wrap="square" rtlCol="0">
            <a:spAutoFit/>
          </a:bodyPr>
          <a:lstStyle/>
          <a:p>
            <a:r>
              <a:rPr lang="en-US" sz="2100" dirty="0">
                <a:solidFill>
                  <a:schemeClr val="accent2"/>
                </a:solidFill>
              </a:rPr>
              <a:t>I think the family of today's young generation is not at the last place. </a:t>
            </a:r>
            <a:endParaRPr lang="en-US" sz="2100" dirty="0" smtClean="0">
              <a:solidFill>
                <a:schemeClr val="accent2"/>
              </a:solidFill>
            </a:endParaRPr>
          </a:p>
          <a:p>
            <a:r>
              <a:rPr lang="en-US" sz="2100" dirty="0" smtClean="0">
                <a:solidFill>
                  <a:schemeClr val="accent2"/>
                </a:solidFill>
              </a:rPr>
              <a:t>The </a:t>
            </a:r>
            <a:r>
              <a:rPr lang="en-US" sz="2100" dirty="0">
                <a:solidFill>
                  <a:schemeClr val="accent2"/>
                </a:solidFill>
              </a:rPr>
              <a:t>preservation and strengthening of family authority in the minds of young people, of course, is a priority for modern society. As a necessary component of the social structure of any society, the family plays an important role in social development. </a:t>
            </a:r>
            <a:endParaRPr lang="en-US" sz="2100" dirty="0" smtClean="0">
              <a:solidFill>
                <a:schemeClr val="accent2"/>
              </a:solidFill>
            </a:endParaRPr>
          </a:p>
        </p:txBody>
      </p:sp>
      <p:sp>
        <p:nvSpPr>
          <p:cNvPr id="5" name="TextBox 4"/>
          <p:cNvSpPr txBox="1"/>
          <p:nvPr/>
        </p:nvSpPr>
        <p:spPr>
          <a:xfrm>
            <a:off x="5092055" y="3943432"/>
            <a:ext cx="3584399" cy="2354491"/>
          </a:xfrm>
          <a:prstGeom prst="rect">
            <a:avLst/>
          </a:prstGeom>
          <a:noFill/>
        </p:spPr>
        <p:txBody>
          <a:bodyPr wrap="square" rtlCol="0">
            <a:spAutoFit/>
          </a:bodyPr>
          <a:lstStyle/>
          <a:p>
            <a:r>
              <a:rPr lang="en-US" sz="2100" dirty="0">
                <a:solidFill>
                  <a:schemeClr val="accent2"/>
                </a:solidFill>
              </a:rPr>
              <a:t>The family is the primary socialization and the education of children, and for </a:t>
            </a:r>
            <a:r>
              <a:rPr lang="en-US" sz="2100" dirty="0" smtClean="0">
                <a:solidFill>
                  <a:schemeClr val="accent2"/>
                </a:solidFill>
              </a:rPr>
              <a:t>me </a:t>
            </a:r>
            <a:r>
              <a:rPr lang="en-US" sz="2100" dirty="0">
                <a:solidFill>
                  <a:schemeClr val="accent2"/>
                </a:solidFill>
              </a:rPr>
              <a:t>family is a place where me love and can support in any situation.</a:t>
            </a:r>
            <a:endParaRPr lang="ru-RU" sz="2100" dirty="0">
              <a:solidFill>
                <a:schemeClr val="accent2"/>
              </a:solidFill>
            </a:endParaRPr>
          </a:p>
          <a:p>
            <a:endParaRPr lang="ru-RU" sz="2100" dirty="0">
              <a:solidFill>
                <a:schemeClr val="accent2"/>
              </a:solidFill>
            </a:endParaRPr>
          </a:p>
        </p:txBody>
      </p:sp>
    </p:spTree>
    <p:extLst>
      <p:ext uri="{BB962C8B-B14F-4D97-AF65-F5344CB8AC3E}">
        <p14:creationId xmlns:p14="http://schemas.microsoft.com/office/powerpoint/2010/main" xmlns="" val="380211552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692696"/>
            <a:ext cx="8208912" cy="1143000"/>
          </a:xfrm>
        </p:spPr>
        <p:txBody>
          <a:bodyPr/>
          <a:lstStyle/>
          <a:p>
            <a:r>
              <a:rPr lang="en-US" b="1" i="1" dirty="0" smtClean="0"/>
              <a:t>Friends</a:t>
            </a:r>
            <a:endParaRPr lang="ru-RU" b="1" i="1" dirty="0"/>
          </a:p>
        </p:txBody>
      </p:sp>
      <p:pic>
        <p:nvPicPr>
          <p:cNvPr id="5" name="Picture 2" descr="http://images.fanpop.com/images/image_uploads/Friends-friends-766250_1024_768.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141080" y="3839334"/>
            <a:ext cx="4392495" cy="2520281"/>
          </a:xfrm>
          <a:prstGeom prst="rect">
            <a:avLst/>
          </a:prstGeom>
          <a:ln>
            <a:noFill/>
          </a:ln>
          <a:effectLst>
            <a:softEdge rad="112500"/>
          </a:effectLst>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464144" y="1916832"/>
            <a:ext cx="8208912" cy="738664"/>
          </a:xfrm>
          <a:prstGeom prst="rect">
            <a:avLst/>
          </a:prstGeom>
          <a:noFill/>
        </p:spPr>
        <p:txBody>
          <a:bodyPr wrap="square" rtlCol="0">
            <a:spAutoFit/>
          </a:bodyPr>
          <a:lstStyle/>
          <a:p>
            <a:pPr algn="r"/>
            <a:r>
              <a:rPr lang="ru-RU" sz="2100" i="1" dirty="0" smtClean="0">
                <a:solidFill>
                  <a:schemeClr val="accent2"/>
                </a:solidFill>
              </a:rPr>
              <a:t>«</a:t>
            </a:r>
            <a:r>
              <a:rPr lang="en-US" sz="2100" i="1" dirty="0" smtClean="0">
                <a:solidFill>
                  <a:schemeClr val="accent2"/>
                </a:solidFill>
              </a:rPr>
              <a:t>A </a:t>
            </a:r>
            <a:r>
              <a:rPr lang="en-US" sz="2100" i="1" dirty="0">
                <a:solidFill>
                  <a:schemeClr val="accent2"/>
                </a:solidFill>
              </a:rPr>
              <a:t>friend is one soul living in two </a:t>
            </a:r>
            <a:r>
              <a:rPr lang="en-US" sz="2100" i="1" dirty="0" smtClean="0">
                <a:solidFill>
                  <a:schemeClr val="accent2"/>
                </a:solidFill>
              </a:rPr>
              <a:t>bodies</a:t>
            </a:r>
            <a:r>
              <a:rPr lang="ru-RU" sz="2100" i="1" dirty="0" smtClean="0">
                <a:solidFill>
                  <a:schemeClr val="accent2"/>
                </a:solidFill>
              </a:rPr>
              <a:t>»</a:t>
            </a:r>
            <a:r>
              <a:rPr lang="en-US" sz="2100" i="1" dirty="0" smtClean="0">
                <a:solidFill>
                  <a:schemeClr val="accent2"/>
                </a:solidFill>
              </a:rPr>
              <a:t> </a:t>
            </a:r>
          </a:p>
          <a:p>
            <a:pPr algn="r"/>
            <a:r>
              <a:rPr lang="en-US" sz="2100" i="1" dirty="0" smtClean="0">
                <a:solidFill>
                  <a:schemeClr val="accent2"/>
                </a:solidFill>
              </a:rPr>
              <a:t>Aristotle</a:t>
            </a:r>
            <a:endParaRPr lang="ru-RU" sz="2100" i="1" dirty="0">
              <a:solidFill>
                <a:schemeClr val="accent2"/>
              </a:solidFill>
            </a:endParaRPr>
          </a:p>
        </p:txBody>
      </p:sp>
      <p:sp>
        <p:nvSpPr>
          <p:cNvPr id="6" name="TextBox 5"/>
          <p:cNvSpPr txBox="1"/>
          <p:nvPr/>
        </p:nvSpPr>
        <p:spPr>
          <a:xfrm>
            <a:off x="464144" y="2792974"/>
            <a:ext cx="8208912" cy="1061829"/>
          </a:xfrm>
          <a:prstGeom prst="rect">
            <a:avLst/>
          </a:prstGeom>
          <a:noFill/>
        </p:spPr>
        <p:txBody>
          <a:bodyPr wrap="square" rtlCol="0">
            <a:spAutoFit/>
          </a:bodyPr>
          <a:lstStyle/>
          <a:p>
            <a:r>
              <a:rPr lang="en-US" sz="2100" dirty="0">
                <a:solidFill>
                  <a:schemeClr val="accent2"/>
                </a:solidFill>
              </a:rPr>
              <a:t>Friendship for teens is an important component of life. At this age, there is a need </a:t>
            </a:r>
            <a:r>
              <a:rPr lang="en-US" sz="2100" dirty="0" smtClean="0">
                <a:solidFill>
                  <a:schemeClr val="accent2"/>
                </a:solidFill>
              </a:rPr>
              <a:t>for </a:t>
            </a:r>
            <a:r>
              <a:rPr lang="en-US" sz="2100" dirty="0">
                <a:solidFill>
                  <a:schemeClr val="accent2"/>
                </a:solidFill>
              </a:rPr>
              <a:t>faithful </a:t>
            </a:r>
            <a:r>
              <a:rPr lang="en-US" sz="2100" dirty="0" smtClean="0">
                <a:solidFill>
                  <a:schemeClr val="accent2"/>
                </a:solidFill>
              </a:rPr>
              <a:t>friend.</a:t>
            </a:r>
            <a:r>
              <a:rPr lang="ru-RU" sz="2100" dirty="0" smtClean="0">
                <a:solidFill>
                  <a:schemeClr val="accent2"/>
                </a:solidFill>
              </a:rPr>
              <a:t> </a:t>
            </a:r>
            <a:r>
              <a:rPr lang="en-US" sz="2100" dirty="0" smtClean="0">
                <a:solidFill>
                  <a:schemeClr val="accent2"/>
                </a:solidFill>
              </a:rPr>
              <a:t>For </a:t>
            </a:r>
            <a:r>
              <a:rPr lang="en-US" sz="2100" dirty="0">
                <a:solidFill>
                  <a:schemeClr val="accent2"/>
                </a:solidFill>
              </a:rPr>
              <a:t>most of the younger generation friends are everything. </a:t>
            </a:r>
            <a:endParaRPr lang="ru-RU" sz="2100" dirty="0">
              <a:solidFill>
                <a:schemeClr val="accent2"/>
              </a:solidFill>
            </a:endParaRPr>
          </a:p>
        </p:txBody>
      </p:sp>
      <p:sp>
        <p:nvSpPr>
          <p:cNvPr id="7" name="TextBox 6"/>
          <p:cNvSpPr txBox="1"/>
          <p:nvPr/>
        </p:nvSpPr>
        <p:spPr>
          <a:xfrm>
            <a:off x="492808" y="3839334"/>
            <a:ext cx="3735176" cy="2677656"/>
          </a:xfrm>
          <a:prstGeom prst="rect">
            <a:avLst/>
          </a:prstGeom>
          <a:noFill/>
        </p:spPr>
        <p:txBody>
          <a:bodyPr wrap="square" rtlCol="0">
            <a:spAutoFit/>
          </a:bodyPr>
          <a:lstStyle/>
          <a:p>
            <a:r>
              <a:rPr lang="en-US" sz="2100" dirty="0">
                <a:solidFill>
                  <a:schemeClr val="accent2"/>
                </a:solidFill>
              </a:rPr>
              <a:t>Most often friendships are based on common interests, friends spend a lot of time together, support each other. I think </a:t>
            </a:r>
            <a:r>
              <a:rPr lang="en-US" sz="2100" dirty="0" smtClean="0">
                <a:solidFill>
                  <a:schemeClr val="accent2"/>
                </a:solidFill>
              </a:rPr>
              <a:t>I </a:t>
            </a:r>
            <a:r>
              <a:rPr lang="en-US" sz="2100" dirty="0">
                <a:solidFill>
                  <a:schemeClr val="accent2"/>
                </a:solidFill>
              </a:rPr>
              <a:t>would feel absolutely </a:t>
            </a:r>
            <a:r>
              <a:rPr lang="en-US" sz="2100" dirty="0" smtClean="0">
                <a:solidFill>
                  <a:schemeClr val="accent2"/>
                </a:solidFill>
              </a:rPr>
              <a:t>lonely without my friends.</a:t>
            </a:r>
            <a:endParaRPr lang="ru-RU" sz="2100" dirty="0">
              <a:solidFill>
                <a:schemeClr val="accent2"/>
              </a:solidFill>
            </a:endParaRPr>
          </a:p>
          <a:p>
            <a:endParaRPr lang="ru-RU" sz="2100" dirty="0"/>
          </a:p>
        </p:txBody>
      </p:sp>
    </p:spTree>
    <p:extLst>
      <p:ext uri="{BB962C8B-B14F-4D97-AF65-F5344CB8AC3E}">
        <p14:creationId xmlns:p14="http://schemas.microsoft.com/office/powerpoint/2010/main" xmlns="" val="266440704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8960" y="620688"/>
            <a:ext cx="8202089" cy="720080"/>
          </a:xfrm>
        </p:spPr>
        <p:txBody>
          <a:bodyPr/>
          <a:lstStyle/>
          <a:p>
            <a:pPr algn="r"/>
            <a:r>
              <a:rPr lang="en-US" b="1" i="1" dirty="0" smtClean="0"/>
              <a:t>Hobbies</a:t>
            </a:r>
            <a:endParaRPr lang="ru-RU" b="1" i="1" dirty="0"/>
          </a:p>
        </p:txBody>
      </p:sp>
      <p:pic>
        <p:nvPicPr>
          <p:cNvPr id="5" name="Picture 2" descr="http://risovach.ru/upload/2015/11/generator/hobbi_97513692_orig_.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60200" y="3878168"/>
            <a:ext cx="4392495" cy="2520281"/>
          </a:xfrm>
          <a:prstGeom prst="rect">
            <a:avLst/>
          </a:prstGeom>
          <a:ln>
            <a:noFill/>
          </a:ln>
          <a:effectLst>
            <a:softEdge rad="112500"/>
          </a:effectLst>
          <a:extLst>
            <a:ext uri="{909E8E84-426E-40DD-AFC4-6F175D3DCCD1}">
              <a14:hiddenFill xmlns:a14="http://schemas.microsoft.com/office/drawing/2010/main" xmlns="">
                <a:solidFill>
                  <a:srgbClr val="FFFFFF"/>
                </a:solidFill>
              </a14:hiddenFill>
            </a:ext>
          </a:extLst>
        </p:spPr>
      </p:pic>
      <p:sp>
        <p:nvSpPr>
          <p:cNvPr id="6" name="TextBox 5"/>
          <p:cNvSpPr txBox="1"/>
          <p:nvPr/>
        </p:nvSpPr>
        <p:spPr>
          <a:xfrm>
            <a:off x="496113" y="1200512"/>
            <a:ext cx="8184936" cy="2677656"/>
          </a:xfrm>
          <a:prstGeom prst="rect">
            <a:avLst/>
          </a:prstGeom>
          <a:noFill/>
        </p:spPr>
        <p:txBody>
          <a:bodyPr wrap="square" rtlCol="0">
            <a:spAutoFit/>
          </a:bodyPr>
          <a:lstStyle/>
          <a:p>
            <a:r>
              <a:rPr lang="en-US" sz="2100" dirty="0" smtClean="0">
                <a:solidFill>
                  <a:schemeClr val="accent2"/>
                </a:solidFill>
              </a:rPr>
              <a:t>We </a:t>
            </a:r>
            <a:r>
              <a:rPr lang="en-US" sz="2100" dirty="0">
                <a:solidFill>
                  <a:schemeClr val="accent2"/>
                </a:solidFill>
              </a:rPr>
              <a:t>can often hear that today's young generation are very lazy and anything not capable of. But currently, young people have unlimited freedom when choosing their leisure time. Technological progress, more and more attracts the young in the "virtual world". Although there are those who are using the Internet discover the new modern trends in </a:t>
            </a:r>
            <a:r>
              <a:rPr lang="en-US" sz="2100" dirty="0" smtClean="0">
                <a:solidFill>
                  <a:schemeClr val="accent2"/>
                </a:solidFill>
              </a:rPr>
              <a:t>sports or art.</a:t>
            </a:r>
            <a:r>
              <a:rPr lang="ru-RU" sz="2100" dirty="0" smtClean="0">
                <a:solidFill>
                  <a:schemeClr val="accent2"/>
                </a:solidFill>
              </a:rPr>
              <a:t> </a:t>
            </a:r>
            <a:r>
              <a:rPr lang="en-US" sz="2100" dirty="0">
                <a:solidFill>
                  <a:schemeClr val="accent2"/>
                </a:solidFill>
              </a:rPr>
              <a:t>F</a:t>
            </a:r>
            <a:r>
              <a:rPr lang="en-US" sz="2100" dirty="0" smtClean="0">
                <a:solidFill>
                  <a:schemeClr val="accent2"/>
                </a:solidFill>
              </a:rPr>
              <a:t>or </a:t>
            </a:r>
            <a:r>
              <a:rPr lang="en-US" sz="2100" dirty="0">
                <a:solidFill>
                  <a:schemeClr val="accent2"/>
                </a:solidFill>
              </a:rPr>
              <a:t>example</a:t>
            </a:r>
            <a:r>
              <a:rPr lang="en-US" sz="2100" dirty="0" smtClean="0">
                <a:solidFill>
                  <a:schemeClr val="accent2"/>
                </a:solidFill>
              </a:rPr>
              <a:t>, my </a:t>
            </a:r>
            <a:r>
              <a:rPr lang="en-US" sz="2100" dirty="0">
                <a:solidFill>
                  <a:schemeClr val="accent2"/>
                </a:solidFill>
              </a:rPr>
              <a:t>hobby is needlework, watching movies and learning </a:t>
            </a:r>
            <a:r>
              <a:rPr lang="en-US" sz="2100" dirty="0" smtClean="0">
                <a:solidFill>
                  <a:schemeClr val="accent2"/>
                </a:solidFill>
              </a:rPr>
              <a:t>English. </a:t>
            </a:r>
            <a:endParaRPr lang="ru-RU" sz="2100" dirty="0">
              <a:solidFill>
                <a:schemeClr val="accent2"/>
              </a:solidFill>
            </a:endParaRPr>
          </a:p>
        </p:txBody>
      </p:sp>
      <p:sp>
        <p:nvSpPr>
          <p:cNvPr id="7" name="TextBox 6"/>
          <p:cNvSpPr txBox="1"/>
          <p:nvPr/>
        </p:nvSpPr>
        <p:spPr>
          <a:xfrm>
            <a:off x="4860033" y="3534013"/>
            <a:ext cx="3792448" cy="3323987"/>
          </a:xfrm>
          <a:prstGeom prst="rect">
            <a:avLst/>
          </a:prstGeom>
          <a:noFill/>
        </p:spPr>
        <p:txBody>
          <a:bodyPr wrap="square" rtlCol="0">
            <a:spAutoFit/>
          </a:bodyPr>
          <a:lstStyle/>
          <a:p>
            <a:r>
              <a:rPr lang="en-US" sz="2100" dirty="0">
                <a:solidFill>
                  <a:schemeClr val="accent2"/>
                </a:solidFill>
              </a:rPr>
              <a:t>Top modern youth </a:t>
            </a:r>
            <a:r>
              <a:rPr lang="en-US" sz="2100" dirty="0" smtClean="0">
                <a:solidFill>
                  <a:schemeClr val="accent2"/>
                </a:solidFill>
              </a:rPr>
              <a:t>hobby:</a:t>
            </a:r>
          </a:p>
          <a:p>
            <a:pPr marL="285750" indent="-285750">
              <a:buFont typeface="Wingdings" pitchFamily="2" charset="2"/>
              <a:buChar char="v"/>
            </a:pPr>
            <a:r>
              <a:rPr lang="en-US" sz="2100" dirty="0" smtClean="0">
                <a:solidFill>
                  <a:schemeClr val="accent2"/>
                </a:solidFill>
              </a:rPr>
              <a:t>Reading</a:t>
            </a:r>
          </a:p>
          <a:p>
            <a:pPr marL="285750" indent="-285750">
              <a:buFont typeface="Wingdings" pitchFamily="2" charset="2"/>
              <a:buChar char="v"/>
            </a:pPr>
            <a:r>
              <a:rPr lang="en-US" sz="2100" dirty="0" smtClean="0">
                <a:solidFill>
                  <a:schemeClr val="accent2"/>
                </a:solidFill>
              </a:rPr>
              <a:t>Travel, tourism</a:t>
            </a:r>
          </a:p>
          <a:p>
            <a:pPr marL="285750" indent="-285750">
              <a:buFont typeface="Wingdings" pitchFamily="2" charset="2"/>
              <a:buChar char="v"/>
            </a:pPr>
            <a:r>
              <a:rPr lang="en-US" sz="2100" dirty="0" smtClean="0">
                <a:solidFill>
                  <a:schemeClr val="accent2"/>
                </a:solidFill>
              </a:rPr>
              <a:t>Photo</a:t>
            </a:r>
          </a:p>
          <a:p>
            <a:pPr marL="285750" indent="-285750">
              <a:buFont typeface="Wingdings" pitchFamily="2" charset="2"/>
              <a:buChar char="v"/>
            </a:pPr>
            <a:r>
              <a:rPr lang="en-US" sz="2100" dirty="0" smtClean="0">
                <a:solidFill>
                  <a:schemeClr val="accent2"/>
                </a:solidFill>
              </a:rPr>
              <a:t>Cooking</a:t>
            </a:r>
          </a:p>
          <a:p>
            <a:pPr marL="285750" indent="-285750">
              <a:buFont typeface="Wingdings" pitchFamily="2" charset="2"/>
              <a:buChar char="v"/>
            </a:pPr>
            <a:r>
              <a:rPr lang="en-US" sz="2100" dirty="0" smtClean="0">
                <a:solidFill>
                  <a:schemeClr val="accent2"/>
                </a:solidFill>
              </a:rPr>
              <a:t>House plants</a:t>
            </a:r>
          </a:p>
          <a:p>
            <a:pPr marL="285750" indent="-285750">
              <a:buFont typeface="Wingdings" pitchFamily="2" charset="2"/>
              <a:buChar char="v"/>
            </a:pPr>
            <a:r>
              <a:rPr lang="en-US" sz="2100" dirty="0" smtClean="0">
                <a:solidFill>
                  <a:schemeClr val="accent2"/>
                </a:solidFill>
              </a:rPr>
              <a:t>Hunting </a:t>
            </a:r>
            <a:r>
              <a:rPr lang="en-US" sz="2100" dirty="0">
                <a:solidFill>
                  <a:schemeClr val="accent2"/>
                </a:solidFill>
              </a:rPr>
              <a:t>and </a:t>
            </a:r>
            <a:r>
              <a:rPr lang="en-US" sz="2100" dirty="0" smtClean="0">
                <a:solidFill>
                  <a:schemeClr val="accent2"/>
                </a:solidFill>
              </a:rPr>
              <a:t>fishing</a:t>
            </a:r>
          </a:p>
          <a:p>
            <a:pPr marL="285750" indent="-285750">
              <a:buFont typeface="Wingdings" pitchFamily="2" charset="2"/>
              <a:buChar char="v"/>
            </a:pPr>
            <a:r>
              <a:rPr lang="en-US" sz="2100" dirty="0" smtClean="0">
                <a:solidFill>
                  <a:schemeClr val="accent2"/>
                </a:solidFill>
              </a:rPr>
              <a:t>Collectables</a:t>
            </a:r>
          </a:p>
          <a:p>
            <a:pPr marL="285750" indent="-285750">
              <a:buFont typeface="Wingdings" pitchFamily="2" charset="2"/>
              <a:buChar char="v"/>
            </a:pPr>
            <a:r>
              <a:rPr lang="en-US" sz="2100" dirty="0" smtClean="0">
                <a:solidFill>
                  <a:schemeClr val="accent2"/>
                </a:solidFill>
              </a:rPr>
              <a:t>Sport</a:t>
            </a:r>
            <a:endParaRPr lang="ru-RU" sz="2100" dirty="0">
              <a:solidFill>
                <a:schemeClr val="accent2"/>
              </a:solidFill>
            </a:endParaRPr>
          </a:p>
          <a:p>
            <a:endParaRPr lang="ru-RU" sz="2100" dirty="0">
              <a:solidFill>
                <a:schemeClr val="accent2"/>
              </a:solidFill>
            </a:endParaRPr>
          </a:p>
        </p:txBody>
      </p:sp>
    </p:spTree>
    <p:extLst>
      <p:ext uri="{BB962C8B-B14F-4D97-AF65-F5344CB8AC3E}">
        <p14:creationId xmlns:p14="http://schemas.microsoft.com/office/powerpoint/2010/main" xmlns="" val="130444048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692696"/>
            <a:ext cx="8208912" cy="1143000"/>
          </a:xfrm>
        </p:spPr>
        <p:txBody>
          <a:bodyPr/>
          <a:lstStyle/>
          <a:p>
            <a:r>
              <a:rPr lang="en-US" b="1" i="1" dirty="0" smtClean="0"/>
              <a:t>My goal i</a:t>
            </a:r>
            <a:r>
              <a:rPr lang="en-US" b="1" i="1" dirty="0"/>
              <a:t>n</a:t>
            </a:r>
            <a:r>
              <a:rPr lang="en-US" b="1" i="1" dirty="0" smtClean="0"/>
              <a:t> life</a:t>
            </a:r>
            <a:endParaRPr lang="ru-RU" b="1" i="1" dirty="0"/>
          </a:p>
        </p:txBody>
      </p:sp>
      <p:pic>
        <p:nvPicPr>
          <p:cNvPr id="5" name="Picture 2" descr="https://id.toluna.com/dpolls_images/2015/12/16/686a75fd-77de-4341-a269-a60640fd5e4c.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508104" y="2204864"/>
            <a:ext cx="2877912" cy="3744416"/>
          </a:xfrm>
          <a:prstGeom prst="rect">
            <a:avLst/>
          </a:prstGeom>
          <a:ln>
            <a:noFill/>
          </a:ln>
          <a:effectLst>
            <a:softEdge rad="112500"/>
          </a:effectLst>
          <a:extLst>
            <a:ext uri="{909E8E84-426E-40DD-AFC4-6F175D3DCCD1}">
              <a14:hiddenFill xmlns:a14="http://schemas.microsoft.com/office/drawing/2010/main" xmlns="">
                <a:solidFill>
                  <a:srgbClr val="FFFFFF"/>
                </a:solidFill>
              </a14:hiddenFill>
            </a:ext>
          </a:extLst>
        </p:spPr>
      </p:pic>
      <p:sp>
        <p:nvSpPr>
          <p:cNvPr id="6" name="TextBox 5"/>
          <p:cNvSpPr txBox="1"/>
          <p:nvPr/>
        </p:nvSpPr>
        <p:spPr>
          <a:xfrm>
            <a:off x="611560" y="2438162"/>
            <a:ext cx="4896544" cy="3277820"/>
          </a:xfrm>
          <a:prstGeom prst="rect">
            <a:avLst/>
          </a:prstGeom>
          <a:noFill/>
        </p:spPr>
        <p:txBody>
          <a:bodyPr wrap="square" rtlCol="0">
            <a:spAutoFit/>
          </a:bodyPr>
          <a:lstStyle/>
          <a:p>
            <a:pPr marL="285750" indent="-285750">
              <a:buFont typeface="Wingdings" pitchFamily="2" charset="2"/>
              <a:buChar char="v"/>
            </a:pPr>
            <a:r>
              <a:rPr lang="en-US" sz="2100" dirty="0">
                <a:solidFill>
                  <a:schemeClr val="accent2"/>
                </a:solidFill>
              </a:rPr>
              <a:t>to finish school and </a:t>
            </a:r>
            <a:r>
              <a:rPr lang="en-US" sz="2100" dirty="0" smtClean="0">
                <a:solidFill>
                  <a:schemeClr val="accent2"/>
                </a:solidFill>
              </a:rPr>
              <a:t>University</a:t>
            </a:r>
          </a:p>
          <a:p>
            <a:pPr marL="285750" indent="-285750">
              <a:buFont typeface="Wingdings" pitchFamily="2" charset="2"/>
              <a:buChar char="v"/>
            </a:pPr>
            <a:r>
              <a:rPr lang="en-US" sz="2100" dirty="0" smtClean="0">
                <a:solidFill>
                  <a:schemeClr val="accent2"/>
                </a:solidFill>
              </a:rPr>
              <a:t>to </a:t>
            </a:r>
            <a:r>
              <a:rPr lang="en-US" sz="2100" dirty="0">
                <a:solidFill>
                  <a:schemeClr val="accent2"/>
                </a:solidFill>
              </a:rPr>
              <a:t>proficient in English and a few other widespread </a:t>
            </a:r>
            <a:r>
              <a:rPr lang="en-US" sz="2100" dirty="0" smtClean="0">
                <a:solidFill>
                  <a:schemeClr val="accent2"/>
                </a:solidFill>
              </a:rPr>
              <a:t>languages</a:t>
            </a:r>
          </a:p>
          <a:p>
            <a:pPr marL="285750" indent="-285750">
              <a:buFont typeface="Wingdings" pitchFamily="2" charset="2"/>
              <a:buChar char="v"/>
            </a:pPr>
            <a:r>
              <a:rPr lang="en-US" sz="2100" dirty="0">
                <a:solidFill>
                  <a:schemeClr val="accent2"/>
                </a:solidFill>
              </a:rPr>
              <a:t>t</a:t>
            </a:r>
            <a:r>
              <a:rPr lang="en-US" sz="2100" dirty="0" smtClean="0">
                <a:solidFill>
                  <a:schemeClr val="accent2"/>
                </a:solidFill>
              </a:rPr>
              <a:t>o travel </a:t>
            </a:r>
            <a:r>
              <a:rPr lang="en-US" sz="2100" dirty="0" smtClean="0">
                <a:solidFill>
                  <a:schemeClr val="accent2"/>
                </a:solidFill>
              </a:rPr>
              <a:t>around the </a:t>
            </a:r>
            <a:r>
              <a:rPr lang="en-US" sz="2100" dirty="0" smtClean="0">
                <a:solidFill>
                  <a:schemeClr val="accent2"/>
                </a:solidFill>
              </a:rPr>
              <a:t>world</a:t>
            </a:r>
          </a:p>
          <a:p>
            <a:pPr marL="285750" indent="-285750">
              <a:buFont typeface="Wingdings" pitchFamily="2" charset="2"/>
              <a:buChar char="v"/>
            </a:pPr>
            <a:r>
              <a:rPr lang="en-US" sz="2100" dirty="0">
                <a:solidFill>
                  <a:schemeClr val="accent2"/>
                </a:solidFill>
              </a:rPr>
              <a:t>a lot </a:t>
            </a:r>
            <a:r>
              <a:rPr lang="en-US" sz="2100" dirty="0" smtClean="0">
                <a:solidFill>
                  <a:schemeClr val="accent2"/>
                </a:solidFill>
              </a:rPr>
              <a:t>of  </a:t>
            </a:r>
            <a:r>
              <a:rPr lang="en-US" sz="2100" dirty="0" smtClean="0">
                <a:solidFill>
                  <a:schemeClr val="accent2"/>
                </a:solidFill>
              </a:rPr>
              <a:t>reading</a:t>
            </a:r>
          </a:p>
          <a:p>
            <a:pPr marL="285750" indent="-285750">
              <a:buFont typeface="Wingdings" pitchFamily="2" charset="2"/>
              <a:buChar char="v"/>
            </a:pPr>
            <a:r>
              <a:rPr lang="en-US" sz="2100" dirty="0">
                <a:solidFill>
                  <a:schemeClr val="accent2"/>
                </a:solidFill>
              </a:rPr>
              <a:t>to help friends and closed people</a:t>
            </a:r>
            <a:endParaRPr lang="en-US" sz="2100" dirty="0" smtClean="0">
              <a:solidFill>
                <a:schemeClr val="accent2"/>
              </a:solidFill>
            </a:endParaRPr>
          </a:p>
          <a:p>
            <a:pPr marL="285750" indent="-285750">
              <a:buFont typeface="Wingdings" pitchFamily="2" charset="2"/>
              <a:buChar char="v"/>
            </a:pPr>
            <a:r>
              <a:rPr lang="en-US" sz="2100" dirty="0">
                <a:solidFill>
                  <a:schemeClr val="accent2"/>
                </a:solidFill>
              </a:rPr>
              <a:t>to go to concerts of </a:t>
            </a:r>
            <a:r>
              <a:rPr lang="en-US" sz="2100" dirty="0" smtClean="0">
                <a:solidFill>
                  <a:schemeClr val="accent2"/>
                </a:solidFill>
              </a:rPr>
              <a:t>my </a:t>
            </a:r>
            <a:r>
              <a:rPr lang="en-US" sz="2100" dirty="0">
                <a:solidFill>
                  <a:schemeClr val="accent2"/>
                </a:solidFill>
              </a:rPr>
              <a:t>favorite music groups</a:t>
            </a:r>
            <a:endParaRPr lang="en-US" sz="2100" dirty="0" smtClean="0">
              <a:solidFill>
                <a:schemeClr val="accent2"/>
              </a:solidFill>
            </a:endParaRPr>
          </a:p>
          <a:p>
            <a:pPr marL="285750" indent="-285750">
              <a:buFont typeface="Wingdings" pitchFamily="2" charset="2"/>
              <a:buChar char="v"/>
            </a:pPr>
            <a:r>
              <a:rPr lang="en-US" sz="2100" dirty="0">
                <a:solidFill>
                  <a:schemeClr val="accent2"/>
                </a:solidFill>
              </a:rPr>
              <a:t>become an interesting person</a:t>
            </a:r>
          </a:p>
          <a:p>
            <a:pPr marL="285750" indent="-285750">
              <a:buFont typeface="Wingdings" pitchFamily="2" charset="2"/>
              <a:buChar char="v"/>
            </a:pPr>
            <a:endParaRPr lang="ru-RU" dirty="0"/>
          </a:p>
        </p:txBody>
      </p:sp>
    </p:spTree>
    <p:extLst>
      <p:ext uri="{BB962C8B-B14F-4D97-AF65-F5344CB8AC3E}">
        <p14:creationId xmlns:p14="http://schemas.microsoft.com/office/powerpoint/2010/main" xmlns="" val="343677927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85519" y="3212976"/>
            <a:ext cx="8190937" cy="3284984"/>
          </a:xfrm>
          <a:prstGeom prst="rect">
            <a:avLst/>
          </a:prstGeom>
        </p:spPr>
      </p:pic>
      <p:sp>
        <p:nvSpPr>
          <p:cNvPr id="2" name="Заголовок 1"/>
          <p:cNvSpPr>
            <a:spLocks noGrp="1"/>
          </p:cNvSpPr>
          <p:nvPr>
            <p:ph type="title"/>
          </p:nvPr>
        </p:nvSpPr>
        <p:spPr>
          <a:xfrm>
            <a:off x="480919" y="312738"/>
            <a:ext cx="8195537" cy="1191964"/>
          </a:xfrm>
        </p:spPr>
        <p:txBody>
          <a:bodyPr/>
          <a:lstStyle/>
          <a:p>
            <a:pPr algn="r"/>
            <a:r>
              <a:rPr lang="en-US" b="1" i="1" dirty="0" smtClean="0"/>
              <a:t>Conclusion</a:t>
            </a:r>
            <a:endParaRPr lang="ru-RU" b="1" i="1" dirty="0"/>
          </a:p>
        </p:txBody>
      </p:sp>
      <p:sp>
        <p:nvSpPr>
          <p:cNvPr id="3" name="Объект 2"/>
          <p:cNvSpPr>
            <a:spLocks noGrp="1"/>
          </p:cNvSpPr>
          <p:nvPr>
            <p:ph idx="1"/>
          </p:nvPr>
        </p:nvSpPr>
        <p:spPr>
          <a:xfrm>
            <a:off x="460375" y="1484784"/>
            <a:ext cx="8208912" cy="1800199"/>
          </a:xfrm>
        </p:spPr>
        <p:txBody>
          <a:bodyPr>
            <a:normAutofit/>
          </a:bodyPr>
          <a:lstStyle/>
          <a:p>
            <a:pPr marL="68580" indent="0">
              <a:buNone/>
            </a:pPr>
            <a:r>
              <a:rPr lang="en-US" sz="2100" dirty="0" smtClean="0">
                <a:solidFill>
                  <a:schemeClr val="accent2"/>
                </a:solidFill>
              </a:rPr>
              <a:t>The </a:t>
            </a:r>
            <a:r>
              <a:rPr lang="en-US" sz="2100" dirty="0">
                <a:solidFill>
                  <a:schemeClr val="accent2"/>
                </a:solidFill>
              </a:rPr>
              <a:t>system of values of young generation is a mix of traditional values: family, health, friends and values related to success: money, independence, </a:t>
            </a:r>
            <a:r>
              <a:rPr lang="en-US" sz="2100" dirty="0" smtClean="0">
                <a:solidFill>
                  <a:schemeClr val="accent2"/>
                </a:solidFill>
              </a:rPr>
              <a:t>self-fulfillment,</a:t>
            </a:r>
            <a:r>
              <a:rPr lang="ru-RU" sz="2100" dirty="0" smtClean="0">
                <a:solidFill>
                  <a:schemeClr val="accent2"/>
                </a:solidFill>
              </a:rPr>
              <a:t> </a:t>
            </a:r>
            <a:r>
              <a:rPr lang="en-US" sz="2100" dirty="0" err="1" smtClean="0">
                <a:solidFill>
                  <a:schemeClr val="accent2"/>
                </a:solidFill>
              </a:rPr>
              <a:t>etc</a:t>
            </a:r>
            <a:r>
              <a:rPr lang="ru-RU" sz="2100" dirty="0" smtClean="0">
                <a:solidFill>
                  <a:schemeClr val="accent2"/>
                </a:solidFill>
              </a:rPr>
              <a:t>. </a:t>
            </a:r>
            <a:r>
              <a:rPr lang="en-US" sz="2100" dirty="0" smtClean="0">
                <a:solidFill>
                  <a:schemeClr val="accent2"/>
                </a:solidFill>
              </a:rPr>
              <a:t>Balance </a:t>
            </a:r>
            <a:r>
              <a:rPr lang="en-US" sz="2100" dirty="0">
                <a:solidFill>
                  <a:schemeClr val="accent2"/>
                </a:solidFill>
              </a:rPr>
              <a:t>between them is fragile, but perhaps in the coming decades based on it formed a new stable system of values of society.</a:t>
            </a:r>
            <a:endParaRPr lang="ru-RU" sz="2100" dirty="0">
              <a:solidFill>
                <a:schemeClr val="accent2"/>
              </a:solidFill>
            </a:endParaRPr>
          </a:p>
        </p:txBody>
      </p:sp>
      <p:sp>
        <p:nvSpPr>
          <p:cNvPr id="4" name="AutoShape 2" descr="https://volgograd.msto.ru/upload/iblock/1c0/invat_si_pot.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 name="AutoShape 4" descr="https://volgograd.msto.ru/upload/iblock/1c0/invat_si_pot.pn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Tree>
    <p:extLst>
      <p:ext uri="{BB962C8B-B14F-4D97-AF65-F5344CB8AC3E}">
        <p14:creationId xmlns:p14="http://schemas.microsoft.com/office/powerpoint/2010/main" xmlns="" val="203810768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988840"/>
            <a:ext cx="8208912" cy="2952328"/>
          </a:xfrm>
        </p:spPr>
        <p:txBody>
          <a:bodyPr>
            <a:noAutofit/>
          </a:bodyPr>
          <a:lstStyle/>
          <a:p>
            <a:pPr algn="ctr"/>
            <a:r>
              <a:rPr lang="en-US" sz="9600" b="1" i="1" dirty="0"/>
              <a:t>thanks for </a:t>
            </a:r>
            <a:r>
              <a:rPr lang="en-US" sz="9600" b="1" i="1" dirty="0" smtClean="0"/>
              <a:t>attention!</a:t>
            </a:r>
            <a:endParaRPr lang="ru-RU" sz="9600" b="1" i="1" dirty="0"/>
          </a:p>
        </p:txBody>
      </p:sp>
    </p:spTree>
    <p:extLst>
      <p:ext uri="{BB962C8B-B14F-4D97-AF65-F5344CB8AC3E}">
        <p14:creationId xmlns:p14="http://schemas.microsoft.com/office/powerpoint/2010/main" xmlns="" val="307689568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71472" y="785794"/>
            <a:ext cx="7643866" cy="3323987"/>
          </a:xfrm>
          <a:prstGeom prst="rect">
            <a:avLst/>
          </a:prstGeom>
        </p:spPr>
        <p:txBody>
          <a:bodyPr wrap="square">
            <a:spAutoFit/>
          </a:bodyPr>
          <a:lstStyle/>
          <a:p>
            <a:pPr marL="342900" indent="-342900" eaLnBrk="0" hangingPunct="0">
              <a:lnSpc>
                <a:spcPct val="80000"/>
              </a:lnSpc>
              <a:spcBef>
                <a:spcPct val="20000"/>
              </a:spcBef>
              <a:buClr>
                <a:schemeClr val="tx2"/>
              </a:buClr>
              <a:buSzPct val="90000"/>
              <a:buFont typeface="Wingdings" pitchFamily="2" charset="2"/>
              <a:buChar char="n"/>
              <a:defRPr/>
            </a:pPr>
            <a:r>
              <a:rPr lang="ru-RU" sz="1400" kern="0" dirty="0" smtClean="0">
                <a:latin typeface="Times New Roman" pitchFamily="18" charset="0"/>
                <a:cs typeface="Times New Roman" pitchFamily="18" charset="0"/>
              </a:rPr>
              <a:t>Источники:</a:t>
            </a:r>
          </a:p>
          <a:p>
            <a:pPr marL="342900" indent="-342900" eaLnBrk="0" hangingPunct="0">
              <a:lnSpc>
                <a:spcPct val="80000"/>
              </a:lnSpc>
              <a:spcBef>
                <a:spcPct val="20000"/>
              </a:spcBef>
              <a:buClr>
                <a:schemeClr val="tx2"/>
              </a:buClr>
              <a:buSzPct val="90000"/>
              <a:buFont typeface="Wingdings" pitchFamily="2" charset="2"/>
              <a:buChar char="n"/>
              <a:defRPr/>
            </a:pPr>
            <a:r>
              <a:rPr lang="ru-RU" sz="1400" kern="0" dirty="0" smtClean="0">
                <a:latin typeface="Times New Roman" pitchFamily="18" charset="0"/>
                <a:cs typeface="Times New Roman" pitchFamily="18" charset="0"/>
              </a:rPr>
              <a:t>1. </a:t>
            </a:r>
            <a:r>
              <a:rPr lang="ru-RU" sz="1400" dirty="0" smtClean="0">
                <a:latin typeface="Times New Roman" pitchFamily="18" charset="0"/>
                <a:cs typeface="Times New Roman" pitchFamily="18" charset="0"/>
              </a:rPr>
              <a:t>Учебник предметной линии «Английский в фокусе» </a:t>
            </a:r>
            <a:r>
              <a:rPr lang="ru-RU" sz="1400" dirty="0" smtClean="0">
                <a:latin typeface="Times New Roman" pitchFamily="18" charset="0"/>
                <a:cs typeface="Times New Roman" pitchFamily="18" charset="0"/>
              </a:rPr>
              <a:t>9 класс, </a:t>
            </a:r>
            <a:r>
              <a:rPr lang="ru-RU" sz="1400" dirty="0" smtClean="0">
                <a:latin typeface="Times New Roman" pitchFamily="18" charset="0"/>
                <a:cs typeface="Times New Roman" pitchFamily="18" charset="0"/>
              </a:rPr>
              <a:t>Ю.Е. Ваулина, Д. Дули, О.Е. </a:t>
            </a:r>
            <a:r>
              <a:rPr lang="ru-RU" sz="1400" dirty="0" err="1" smtClean="0">
                <a:latin typeface="Times New Roman" pitchFamily="18" charset="0"/>
                <a:cs typeface="Times New Roman" pitchFamily="18" charset="0"/>
              </a:rPr>
              <a:t>Подоляко</a:t>
            </a:r>
            <a:r>
              <a:rPr lang="ru-RU" sz="1400" dirty="0" smtClean="0">
                <a:latin typeface="Times New Roman" pitchFamily="18" charset="0"/>
                <a:cs typeface="Times New Roman" pitchFamily="18" charset="0"/>
              </a:rPr>
              <a:t>, В. Эванс. М.: </a:t>
            </a:r>
            <a:r>
              <a:rPr lang="en-US" sz="1400" dirty="0" smtClean="0">
                <a:latin typeface="Times New Roman" pitchFamily="18" charset="0"/>
                <a:cs typeface="Times New Roman" pitchFamily="18" charset="0"/>
              </a:rPr>
              <a:t>Express Publishing</a:t>
            </a:r>
            <a:r>
              <a:rPr lang="ru-RU" sz="1400" dirty="0" smtClean="0">
                <a:latin typeface="Times New Roman" pitchFamily="18" charset="0"/>
                <a:cs typeface="Times New Roman" pitchFamily="18" charset="0"/>
              </a:rPr>
              <a:t>: Просвещение, </a:t>
            </a:r>
            <a:r>
              <a:rPr lang="ru-RU" sz="1400" dirty="0" smtClean="0">
                <a:latin typeface="Times New Roman" pitchFamily="18" charset="0"/>
                <a:cs typeface="Times New Roman" pitchFamily="18" charset="0"/>
              </a:rPr>
              <a:t>201</a:t>
            </a:r>
            <a:r>
              <a:rPr lang="en-US" sz="1400" dirty="0" smtClean="0">
                <a:latin typeface="Times New Roman" pitchFamily="18" charset="0"/>
                <a:cs typeface="Times New Roman" pitchFamily="18" charset="0"/>
              </a:rPr>
              <a:t>9 </a:t>
            </a:r>
            <a:r>
              <a:rPr lang="ru-RU" sz="1400" dirty="0" smtClean="0">
                <a:latin typeface="Times New Roman" pitchFamily="18" charset="0"/>
                <a:cs typeface="Times New Roman" pitchFamily="18" charset="0"/>
              </a:rPr>
              <a:t>г.</a:t>
            </a:r>
            <a:endParaRPr lang="en-US" sz="1400" kern="0" dirty="0" smtClean="0">
              <a:latin typeface="Times New Roman" pitchFamily="18" charset="0"/>
              <a:cs typeface="Times New Roman" pitchFamily="18" charset="0"/>
            </a:endParaRPr>
          </a:p>
          <a:p>
            <a:pPr marL="342900" indent="-342900" eaLnBrk="0" hangingPunct="0">
              <a:lnSpc>
                <a:spcPct val="80000"/>
              </a:lnSpc>
              <a:spcBef>
                <a:spcPct val="20000"/>
              </a:spcBef>
              <a:buClr>
                <a:schemeClr val="tx2"/>
              </a:buClr>
              <a:buSzPct val="90000"/>
              <a:buFont typeface="Wingdings" pitchFamily="2" charset="2"/>
              <a:buChar char="n"/>
              <a:defRPr/>
            </a:pPr>
            <a:r>
              <a:rPr lang="ru-RU" sz="1400" kern="0" dirty="0" smtClean="0">
                <a:latin typeface="Times New Roman" pitchFamily="18" charset="0"/>
                <a:cs typeface="Times New Roman" pitchFamily="18" charset="0"/>
              </a:rPr>
              <a:t>2.Все обо мне </a:t>
            </a:r>
            <a:r>
              <a:rPr lang="ru-RU" sz="1400" kern="0" dirty="0" smtClean="0">
                <a:latin typeface="Times New Roman" pitchFamily="18" charset="0"/>
                <a:cs typeface="Times New Roman" pitchFamily="18" charset="0"/>
              </a:rPr>
              <a:t>( Электронный источник) Режим доступа</a:t>
            </a:r>
            <a:r>
              <a:rPr lang="en-US" sz="1400" kern="0" dirty="0" smtClean="0">
                <a:latin typeface="Times New Roman" pitchFamily="18" charset="0"/>
                <a:cs typeface="Times New Roman" pitchFamily="18" charset="0"/>
              </a:rPr>
              <a:t>: </a:t>
            </a:r>
            <a:r>
              <a:rPr lang="en-US" sz="1400" kern="0" dirty="0" smtClean="0">
                <a:latin typeface="Times New Roman" pitchFamily="18" charset="0"/>
                <a:cs typeface="Times New Roman" pitchFamily="18" charset="0"/>
                <a:hlinkClick r:id="rId2"/>
              </a:rPr>
              <a:t>https://i.pinimg.com/736x/9a/5a/57/9a5a57011330dc8efb3601923f5e9b6d--all-about-me-worksheet-the-pen.jpg</a:t>
            </a:r>
            <a:endParaRPr lang="ru-RU" sz="1400" kern="0" dirty="0" smtClean="0">
              <a:latin typeface="Times New Roman" pitchFamily="18" charset="0"/>
              <a:cs typeface="Times New Roman" pitchFamily="18" charset="0"/>
            </a:endParaRPr>
          </a:p>
          <a:p>
            <a:pPr marL="342900" indent="-342900" eaLnBrk="0" hangingPunct="0">
              <a:lnSpc>
                <a:spcPct val="80000"/>
              </a:lnSpc>
              <a:spcBef>
                <a:spcPct val="20000"/>
              </a:spcBef>
              <a:buClr>
                <a:schemeClr val="tx2"/>
              </a:buClr>
              <a:buSzPct val="90000"/>
              <a:buFont typeface="Wingdings" pitchFamily="2" charset="2"/>
              <a:buChar char="n"/>
              <a:defRPr/>
            </a:pPr>
            <a:r>
              <a:rPr lang="ru-RU" sz="1400" kern="0" dirty="0" smtClean="0">
                <a:latin typeface="Times New Roman" pitchFamily="18" charset="0"/>
                <a:cs typeface="Times New Roman" pitchFamily="18" charset="0"/>
              </a:rPr>
              <a:t>3. </a:t>
            </a:r>
            <a:r>
              <a:rPr lang="ru-RU" sz="1400" kern="0" dirty="0" smtClean="0">
                <a:latin typeface="Times New Roman" pitchFamily="18" charset="0"/>
                <a:cs typeface="Times New Roman" pitchFamily="18" charset="0"/>
              </a:rPr>
              <a:t>Семья ( </a:t>
            </a:r>
            <a:r>
              <a:rPr lang="ru-RU" sz="1400" kern="0" dirty="0" smtClean="0">
                <a:latin typeface="Times New Roman" pitchFamily="18" charset="0"/>
                <a:cs typeface="Times New Roman" pitchFamily="18" charset="0"/>
              </a:rPr>
              <a:t>Электронный источник) Режим доступа</a:t>
            </a:r>
            <a:r>
              <a:rPr lang="en-US" sz="1400" kern="0" dirty="0" smtClean="0">
                <a:latin typeface="Times New Roman" pitchFamily="18" charset="0"/>
                <a:cs typeface="Times New Roman" pitchFamily="18" charset="0"/>
              </a:rPr>
              <a:t>: </a:t>
            </a:r>
            <a:r>
              <a:rPr lang="en-US" sz="1400" kern="0" dirty="0" smtClean="0">
                <a:latin typeface="Times New Roman" pitchFamily="18" charset="0"/>
                <a:cs typeface="Times New Roman" pitchFamily="18" charset="0"/>
                <a:hlinkClick r:id="rId3"/>
              </a:rPr>
              <a:t>https://www.vesti14.ru/wp-content/uploads/2018/06/fb7b54b0cddfc787f413338ed5ec1e75.jpg</a:t>
            </a:r>
            <a:endParaRPr lang="ru-RU" sz="1400" kern="0" dirty="0" smtClean="0">
              <a:latin typeface="Times New Roman" pitchFamily="18" charset="0"/>
              <a:cs typeface="Times New Roman" pitchFamily="18" charset="0"/>
            </a:endParaRPr>
          </a:p>
          <a:p>
            <a:pPr marL="342900" indent="-342900" eaLnBrk="0" hangingPunct="0">
              <a:lnSpc>
                <a:spcPct val="80000"/>
              </a:lnSpc>
              <a:spcBef>
                <a:spcPct val="20000"/>
              </a:spcBef>
              <a:buClr>
                <a:schemeClr val="tx2"/>
              </a:buClr>
              <a:buSzPct val="90000"/>
              <a:buFont typeface="Wingdings" pitchFamily="2" charset="2"/>
              <a:buChar char="n"/>
              <a:defRPr/>
            </a:pPr>
            <a:r>
              <a:rPr lang="ru-RU" sz="1400" kern="0" dirty="0" smtClean="0">
                <a:latin typeface="Times New Roman" pitchFamily="18" charset="0"/>
                <a:cs typeface="Times New Roman" pitchFamily="18" charset="0"/>
              </a:rPr>
              <a:t>4. </a:t>
            </a:r>
            <a:r>
              <a:rPr lang="ru-RU" sz="1400" kern="0" dirty="0" smtClean="0">
                <a:latin typeface="Times New Roman" pitchFamily="18" charset="0"/>
                <a:cs typeface="Times New Roman" pitchFamily="18" charset="0"/>
              </a:rPr>
              <a:t>Друзья (Электронный </a:t>
            </a:r>
            <a:r>
              <a:rPr lang="ru-RU" sz="1400" kern="0" dirty="0" smtClean="0">
                <a:latin typeface="Times New Roman" pitchFamily="18" charset="0"/>
                <a:cs typeface="Times New Roman" pitchFamily="18" charset="0"/>
              </a:rPr>
              <a:t>источник) Режим доступа:</a:t>
            </a:r>
            <a:r>
              <a:rPr lang="en-US" sz="1400" kern="0" dirty="0" smtClean="0">
                <a:latin typeface="Times New Roman" pitchFamily="18" charset="0"/>
                <a:cs typeface="Times New Roman" pitchFamily="18" charset="0"/>
              </a:rPr>
              <a:t> </a:t>
            </a:r>
            <a:r>
              <a:rPr lang="en-US" sz="1400" kern="0" dirty="0" smtClean="0">
                <a:latin typeface="Times New Roman" pitchFamily="18" charset="0"/>
                <a:cs typeface="Times New Roman" pitchFamily="18" charset="0"/>
                <a:hlinkClick r:id="rId4"/>
              </a:rPr>
              <a:t>https://www.ukrnews24.net/wp-content/uploads/2016/01/384959413.jpg</a:t>
            </a:r>
            <a:endParaRPr lang="ru-RU" sz="1400" kern="0" dirty="0" smtClean="0">
              <a:latin typeface="Times New Roman" pitchFamily="18" charset="0"/>
              <a:cs typeface="Times New Roman" pitchFamily="18" charset="0"/>
            </a:endParaRPr>
          </a:p>
          <a:p>
            <a:pPr marL="342900" indent="-342900" eaLnBrk="0" hangingPunct="0">
              <a:lnSpc>
                <a:spcPct val="80000"/>
              </a:lnSpc>
              <a:spcBef>
                <a:spcPct val="20000"/>
              </a:spcBef>
              <a:buClr>
                <a:schemeClr val="tx2"/>
              </a:buClr>
              <a:buSzPct val="90000"/>
              <a:buFont typeface="Wingdings" pitchFamily="2" charset="2"/>
              <a:buChar char="n"/>
              <a:defRPr/>
            </a:pPr>
            <a:r>
              <a:rPr lang="ru-RU" sz="1400" kern="0" dirty="0" smtClean="0">
                <a:latin typeface="Times New Roman" pitchFamily="18" charset="0"/>
                <a:cs typeface="Times New Roman" pitchFamily="18" charset="0"/>
              </a:rPr>
              <a:t>5</a:t>
            </a:r>
            <a:r>
              <a:rPr lang="ru-RU" sz="1400" kern="0" dirty="0" smtClean="0">
                <a:latin typeface="Times New Roman" pitchFamily="18" charset="0"/>
                <a:cs typeface="Times New Roman" pitchFamily="18" charset="0"/>
              </a:rPr>
              <a:t>. </a:t>
            </a:r>
            <a:r>
              <a:rPr lang="ru-RU" sz="1400" kern="0" dirty="0" smtClean="0">
                <a:latin typeface="Times New Roman" pitchFamily="18" charset="0"/>
                <a:cs typeface="Times New Roman" pitchFamily="18" charset="0"/>
              </a:rPr>
              <a:t>Увлечения </a:t>
            </a:r>
            <a:r>
              <a:rPr lang="ru-RU" sz="1400" kern="0" dirty="0" smtClean="0">
                <a:latin typeface="Times New Roman" pitchFamily="18" charset="0"/>
                <a:cs typeface="Times New Roman" pitchFamily="18" charset="0"/>
              </a:rPr>
              <a:t>(Электронный источник) Режим </a:t>
            </a:r>
            <a:r>
              <a:rPr lang="ru-RU" sz="1400" kern="0" dirty="0" smtClean="0">
                <a:latin typeface="Times New Roman" pitchFamily="18" charset="0"/>
                <a:cs typeface="Times New Roman" pitchFamily="18" charset="0"/>
              </a:rPr>
              <a:t>доступа:</a:t>
            </a:r>
            <a:r>
              <a:rPr lang="en-US" sz="1400" kern="0" dirty="0" smtClean="0">
                <a:latin typeface="Times New Roman" pitchFamily="18" charset="0"/>
                <a:cs typeface="Times New Roman" pitchFamily="18" charset="0"/>
              </a:rPr>
              <a:t> </a:t>
            </a:r>
            <a:r>
              <a:rPr lang="en-US" sz="1400" kern="0" dirty="0" smtClean="0">
                <a:latin typeface="Times New Roman" pitchFamily="18" charset="0"/>
                <a:cs typeface="Times New Roman" pitchFamily="18" charset="0"/>
                <a:hlinkClick r:id="rId5"/>
              </a:rPr>
              <a:t>https://www.ckziu.com/images/zdjecia/Doradca_zawodowy/hobby_design_elements_various_symbols_isolation_colorful_decoration_6827532.jpg </a:t>
            </a:r>
            <a:endParaRPr lang="ru-RU" sz="1400" kern="0" dirty="0" smtClean="0">
              <a:latin typeface="Times New Roman" pitchFamily="18" charset="0"/>
              <a:cs typeface="Times New Roman" pitchFamily="18" charset="0"/>
            </a:endParaRPr>
          </a:p>
          <a:p>
            <a:pPr marL="342900" indent="-342900" eaLnBrk="0" hangingPunct="0">
              <a:lnSpc>
                <a:spcPct val="80000"/>
              </a:lnSpc>
              <a:spcBef>
                <a:spcPct val="20000"/>
              </a:spcBef>
              <a:buClr>
                <a:schemeClr val="tx2"/>
              </a:buClr>
              <a:buSzPct val="90000"/>
              <a:buFont typeface="Wingdings" pitchFamily="2" charset="2"/>
              <a:buChar char="n"/>
              <a:defRPr/>
            </a:pPr>
            <a:r>
              <a:rPr lang="ru-RU" sz="1400" kern="0" dirty="0" smtClean="0">
                <a:latin typeface="Times New Roman" pitchFamily="18" charset="0"/>
                <a:cs typeface="Times New Roman" pitchFamily="18" charset="0"/>
              </a:rPr>
              <a:t>6.Цель в жизни </a:t>
            </a:r>
            <a:r>
              <a:rPr lang="ru-RU" sz="1400" kern="0" dirty="0" smtClean="0">
                <a:latin typeface="Times New Roman" pitchFamily="18" charset="0"/>
                <a:cs typeface="Times New Roman" pitchFamily="18" charset="0"/>
              </a:rPr>
              <a:t>(Электронный источник) Режим доступа</a:t>
            </a:r>
            <a:r>
              <a:rPr lang="ru-RU" sz="1400" kern="0" dirty="0" smtClean="0">
                <a:latin typeface="Times New Roman" pitchFamily="18" charset="0"/>
                <a:cs typeface="Times New Roman" pitchFamily="18" charset="0"/>
              </a:rPr>
              <a:t>:</a:t>
            </a:r>
            <a:r>
              <a:rPr lang="en-US" sz="1400" kern="0" dirty="0" smtClean="0">
                <a:latin typeface="Times New Roman" pitchFamily="18" charset="0"/>
                <a:cs typeface="Times New Roman" pitchFamily="18" charset="0"/>
              </a:rPr>
              <a:t> </a:t>
            </a:r>
            <a:r>
              <a:rPr lang="en-US" sz="1400" kern="0" dirty="0" smtClean="0">
                <a:latin typeface="Times New Roman" pitchFamily="18" charset="0"/>
                <a:cs typeface="Times New Roman" pitchFamily="18" charset="0"/>
                <a:hlinkClick r:id="rId6"/>
              </a:rPr>
              <a:t>https://www.iaspaper.net/wp-content/uploads/2017/11/Achieve-Goals-in-Life.jpg</a:t>
            </a:r>
            <a:endParaRPr lang="en-US" sz="1400" kern="0" dirty="0" smtClean="0">
              <a:latin typeface="Times New Roman" pitchFamily="18" charset="0"/>
              <a:cs typeface="Times New Roman" pitchFamily="18" charset="0"/>
            </a:endParaRPr>
          </a:p>
          <a:p>
            <a:pPr marL="342900" indent="-342900" eaLnBrk="0" hangingPunct="0">
              <a:lnSpc>
                <a:spcPct val="80000"/>
              </a:lnSpc>
              <a:spcBef>
                <a:spcPct val="20000"/>
              </a:spcBef>
              <a:buClr>
                <a:schemeClr val="tx2"/>
              </a:buClr>
              <a:buSzPct val="90000"/>
              <a:buFont typeface="Wingdings" pitchFamily="2" charset="2"/>
              <a:buChar char="n"/>
              <a:defRPr/>
            </a:pPr>
            <a:r>
              <a:rPr lang="ru-RU" sz="1400" kern="0" dirty="0" smtClean="0">
                <a:latin typeface="Times New Roman" pitchFamily="18" charset="0"/>
                <a:cs typeface="Times New Roman" pitchFamily="18" charset="0"/>
              </a:rPr>
              <a:t>7. </a:t>
            </a:r>
            <a:r>
              <a:rPr lang="ru-RU" sz="1400" kern="0" dirty="0" smtClean="0">
                <a:latin typeface="Times New Roman" pitchFamily="18" charset="0"/>
                <a:cs typeface="Times New Roman" pitchFamily="18" charset="0"/>
              </a:rPr>
              <a:t>Молодость.(</a:t>
            </a:r>
            <a:r>
              <a:rPr lang="ru-RU" sz="1400" kern="0" dirty="0" smtClean="0">
                <a:latin typeface="Times New Roman" pitchFamily="18" charset="0"/>
                <a:cs typeface="Times New Roman" pitchFamily="18" charset="0"/>
              </a:rPr>
              <a:t>Электронный носитель) Режим доступа</a:t>
            </a:r>
            <a:r>
              <a:rPr lang="ru-RU" sz="1400" kern="0" dirty="0" smtClean="0">
                <a:latin typeface="Times New Roman" pitchFamily="18" charset="0"/>
                <a:cs typeface="Times New Roman" pitchFamily="18" charset="0"/>
              </a:rPr>
              <a:t>:</a:t>
            </a:r>
            <a:r>
              <a:rPr lang="en-US" sz="1400" kern="0" dirty="0" smtClean="0">
                <a:latin typeface="Times New Roman" pitchFamily="18" charset="0"/>
                <a:cs typeface="Times New Roman" pitchFamily="18" charset="0"/>
              </a:rPr>
              <a:t> </a:t>
            </a:r>
            <a:r>
              <a:rPr lang="en-US" sz="1400" kern="0" dirty="0" smtClean="0">
                <a:latin typeface="Times New Roman" pitchFamily="18" charset="0"/>
                <a:cs typeface="Times New Roman" pitchFamily="18" charset="0"/>
                <a:hlinkClick r:id="rId7"/>
              </a:rPr>
              <a:t>https://sun9-70.userapi.com/c857136/v857136332/170e47/8t5Ld9ZbwIs.jpg</a:t>
            </a:r>
            <a:endParaRPr lang="ru-RU" sz="1400" kern="0" dirty="0">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стин">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стин">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224</TotalTime>
  <Words>571</Words>
  <Application>Microsoft Office PowerPoint</Application>
  <PresentationFormat>Экран (4:3)</PresentationFormat>
  <Paragraphs>56</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Остин</vt:lpstr>
      <vt:lpstr>Слайд 1</vt:lpstr>
      <vt:lpstr>Personal information</vt:lpstr>
      <vt:lpstr>Family</vt:lpstr>
      <vt:lpstr>Friends</vt:lpstr>
      <vt:lpstr>Hobbies</vt:lpstr>
      <vt:lpstr>My goal in life</vt:lpstr>
      <vt:lpstr>Conclusion</vt:lpstr>
      <vt:lpstr>thanks for attention!</vt:lpstr>
      <vt:lpstr>Слайд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«What is hot with young generation»</dc:title>
  <cp:lastModifiedBy>User</cp:lastModifiedBy>
  <cp:revision>26</cp:revision>
  <dcterms:modified xsi:type="dcterms:W3CDTF">2020-11-01T19:43:08Z</dcterms:modified>
</cp:coreProperties>
</file>