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87" r:id="rId2"/>
    <p:sldId id="272" r:id="rId3"/>
    <p:sldId id="256" r:id="rId4"/>
    <p:sldId id="26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5" r:id="rId15"/>
    <p:sldId id="273" r:id="rId16"/>
    <p:sldId id="274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AB"/>
    <a:srgbClr val="FFF0E1"/>
    <a:srgbClr val="FF9933"/>
    <a:srgbClr val="ECDFD2"/>
    <a:srgbClr val="F8A2A2"/>
    <a:srgbClr val="FFE6CD"/>
    <a:srgbClr val="FFFFD9"/>
    <a:srgbClr val="FFFF99"/>
    <a:srgbClr val="FF99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4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38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02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88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51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2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5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3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6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5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0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5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8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1">
            <a:alpha val="8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9E47C-4690-4669-9F9D-42BD2A2C138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A4AF21-902B-4610-A4D9-EF34D574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9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17" Type="http://schemas.microsoft.com/office/2007/relationships/hdphoto" Target="../media/hdphoto8.wdp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F91248-B2C1-48BD-81C2-E9B1012EF2D0}"/>
              </a:ext>
            </a:extLst>
          </p:cNvPr>
          <p:cNvSpPr txBox="1"/>
          <p:nvPr/>
        </p:nvSpPr>
        <p:spPr>
          <a:xfrm>
            <a:off x="173255" y="375385"/>
            <a:ext cx="11800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№ 9»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30938-3BB1-489C-92C8-B30E1494858F}"/>
              </a:ext>
            </a:extLst>
          </p:cNvPr>
          <p:cNvSpPr txBox="1"/>
          <p:nvPr/>
        </p:nvSpPr>
        <p:spPr>
          <a:xfrm>
            <a:off x="4314469" y="2136808"/>
            <a:ext cx="351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технологии в 5 классе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«Основы графической грамоты»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5368F-1C01-4B10-BA5B-70C053098782}"/>
              </a:ext>
            </a:extLst>
          </p:cNvPr>
          <p:cNvSpPr txBox="1"/>
          <p:nvPr/>
        </p:nvSpPr>
        <p:spPr>
          <a:xfrm>
            <a:off x="9186846" y="3619099"/>
            <a:ext cx="2786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Правдина Ольга Юрьевна</a:t>
            </a: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МБОУ «СОШ №9»</a:t>
            </a: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E748B-CC10-4C97-8186-7F297985BD72}"/>
              </a:ext>
            </a:extLst>
          </p:cNvPr>
          <p:cNvSpPr txBox="1"/>
          <p:nvPr/>
        </p:nvSpPr>
        <p:spPr>
          <a:xfrm>
            <a:off x="5293294" y="6063916"/>
            <a:ext cx="137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Нефтеюганск </a:t>
            </a: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2023/2024 уч. Год.</a:t>
            </a:r>
          </a:p>
        </p:txBody>
      </p:sp>
    </p:spTree>
    <p:extLst>
      <p:ext uri="{BB962C8B-B14F-4D97-AF65-F5344CB8AC3E}">
        <p14:creationId xmlns:p14="http://schemas.microsoft.com/office/powerpoint/2010/main" val="102114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EF3265-79A8-4209-B49F-D459FA4A01E3}"/>
              </a:ext>
            </a:extLst>
          </p:cNvPr>
          <p:cNvSpPr/>
          <p:nvPr/>
        </p:nvSpPr>
        <p:spPr>
          <a:xfrm>
            <a:off x="275786" y="366276"/>
            <a:ext cx="11580702" cy="153126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30F01-620C-48C4-AF94-7A747CDBEB91}"/>
              </a:ext>
            </a:extLst>
          </p:cNvPr>
          <p:cNvSpPr/>
          <p:nvPr/>
        </p:nvSpPr>
        <p:spPr>
          <a:xfrm>
            <a:off x="394478" y="420213"/>
            <a:ext cx="113433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3000" u="sng" dirty="0">
                <a:cs typeface="Times New Roman" panose="02020603050405020304" pitchFamily="18" charset="0"/>
              </a:rPr>
              <a:t>ТЕХНИЧЕСКИЙ РИСУНОК </a:t>
            </a:r>
            <a:r>
              <a:rPr lang="ru-RU" sz="3000" dirty="0">
                <a:cs typeface="Times New Roman" panose="02020603050405020304" pitchFamily="18" charset="0"/>
              </a:rPr>
              <a:t>- это наглядное изображение предмета, выполненное на глаз, от руки, с соблюдением пропорций  и указанием его действительного размера.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05920C-5B49-4956-A3D6-53D21B69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107" y="1951478"/>
            <a:ext cx="7587786" cy="38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EF3265-79A8-4209-B49F-D459FA4A01E3}"/>
              </a:ext>
            </a:extLst>
          </p:cNvPr>
          <p:cNvSpPr/>
          <p:nvPr/>
        </p:nvSpPr>
        <p:spPr>
          <a:xfrm>
            <a:off x="275785" y="366276"/>
            <a:ext cx="11629887" cy="20721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30F01-620C-48C4-AF94-7A747CDBEB91}"/>
              </a:ext>
            </a:extLst>
          </p:cNvPr>
          <p:cNvSpPr/>
          <p:nvPr/>
        </p:nvSpPr>
        <p:spPr>
          <a:xfrm>
            <a:off x="394478" y="383268"/>
            <a:ext cx="113433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3000" u="sng" dirty="0">
                <a:cs typeface="Times New Roman" panose="02020603050405020304" pitchFamily="18" charset="0"/>
              </a:rPr>
              <a:t>СХЕМА</a:t>
            </a:r>
            <a:r>
              <a:rPr lang="ru-RU" sz="3000" dirty="0">
                <a:cs typeface="Times New Roman" panose="02020603050405020304" pitchFamily="18" charset="0"/>
              </a:rPr>
              <a:t> – это графический документ, на котором  с помощью условных обозначений показаны составные части какой-нибудь системы и связи между ними (схемы станций метро, вязания, плетения, электрических цепей и т.д.).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D4F0EA-79F0-4D4A-ACB3-03D918BE0A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888" y="2528632"/>
            <a:ext cx="6841022" cy="41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7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039333-2CE4-4B67-BB7D-6095188698EB}"/>
              </a:ext>
            </a:extLst>
          </p:cNvPr>
          <p:cNvSpPr/>
          <p:nvPr/>
        </p:nvSpPr>
        <p:spPr>
          <a:xfrm>
            <a:off x="168964" y="120774"/>
            <a:ext cx="11827566" cy="130032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/>
            <a:r>
              <a:rPr lang="ru-RU" sz="3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ПРАВИЛА ВЫПОЛНЕНИЯ И ОФОРМЛЕНИЯ ГРАФИЧЕСКОЙ ДОКУМЕНТАЦИИ: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75ECD8-596F-40D6-A23F-FA16EE6778FA}"/>
              </a:ext>
            </a:extLst>
          </p:cNvPr>
          <p:cNvSpPr/>
          <p:nvPr/>
        </p:nvSpPr>
        <p:spPr>
          <a:xfrm>
            <a:off x="168964" y="1523169"/>
            <a:ext cx="1150412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Вся графическая документация оформляется по единым нормам и правилам, установленным </a:t>
            </a:r>
            <a:r>
              <a:rPr lang="ru-RU" sz="23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межгосударственным стандартам</a:t>
            </a: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 (ГОСТ).</a:t>
            </a:r>
          </a:p>
          <a:p>
            <a:pPr marL="342900" indent="-342900" algn="just">
              <a:spcBef>
                <a:spcPts val="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Чертежи выполняются на </a:t>
            </a:r>
            <a:r>
              <a:rPr lang="ru-RU" sz="23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форматах</a:t>
            </a: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, соответствующих ГОСТу. Для учебных чертежей обычно используется формат А4 (210× 297 мм).</a:t>
            </a:r>
          </a:p>
          <a:p>
            <a:pPr marL="342900" indent="-342900" algn="just">
              <a:spcBef>
                <a:spcPts val="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Чертеж должен иметь </a:t>
            </a:r>
            <a:r>
              <a:rPr lang="ru-RU" sz="23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рамку</a:t>
            </a: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, которая ограничивает поле чертежа.</a:t>
            </a:r>
          </a:p>
          <a:p>
            <a:pPr marL="342900" indent="-342900" algn="just">
              <a:spcBef>
                <a:spcPts val="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В правом нижнем углу чертежа оформляется основная надпись, в которой указывается название изделия, материал изготовления, количество деталей, масштаб и другая информация.</a:t>
            </a:r>
          </a:p>
          <a:p>
            <a:pPr marL="342900" indent="-342900" algn="just">
              <a:spcBef>
                <a:spcPts val="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Для того что бы дать полное представление о форме изделия, выполняют несколько его проекций.</a:t>
            </a:r>
          </a:p>
          <a:p>
            <a:pPr marL="342900" indent="-342900" algn="just">
              <a:spcBef>
                <a:spcPts val="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Размеры на чертежах указываются в миллиметрах, без указания «мм».</a:t>
            </a:r>
          </a:p>
          <a:p>
            <a:pPr marL="342900" indent="-342900" algn="just">
              <a:spcBef>
                <a:spcPts val="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Диаметры отверстий обозначают знаком </a:t>
            </a:r>
            <a:r>
              <a:rPr lang="en-US" sz="23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Ø</a:t>
            </a: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, радиусы – </a:t>
            </a:r>
            <a:r>
              <a:rPr lang="en-US" sz="23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R</a:t>
            </a: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, и толщину – </a:t>
            </a:r>
            <a:r>
              <a:rPr lang="en-US" sz="23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При выполнении чертежей используются определенные </a:t>
            </a:r>
            <a:r>
              <a:rPr lang="ru-RU" sz="23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типы линий</a:t>
            </a:r>
            <a:r>
              <a:rPr lang="ru-RU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64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11E966-0715-43FF-A21C-82FEBC1D4C56}"/>
              </a:ext>
            </a:extLst>
          </p:cNvPr>
          <p:cNvSpPr/>
          <p:nvPr/>
        </p:nvSpPr>
        <p:spPr>
          <a:xfrm>
            <a:off x="168964" y="120774"/>
            <a:ext cx="11827566" cy="130032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Segoe UI" panose="020B0502040204020203" pitchFamily="34" charset="0"/>
                <a:ea typeface="Yu Gothic UI Light" panose="020B0300000000000000" pitchFamily="34" charset="-128"/>
                <a:cs typeface="Segoe UI" panose="020B0502040204020203" pitchFamily="34" charset="0"/>
              </a:rPr>
              <a:t>ТИПЫ ЛИНИЙ</a:t>
            </a:r>
            <a:endParaRPr lang="ru-RU" sz="36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07546-EC68-498F-863D-BB95855F5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273" y="1108364"/>
            <a:ext cx="7220127" cy="56288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FE4B65-DFEC-43DC-BB69-2884127D0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668" y="2421401"/>
            <a:ext cx="3315520" cy="33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0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82069A4-7A7F-42DC-9F78-265FB6DE10FA}"/>
              </a:ext>
            </a:extLst>
          </p:cNvPr>
          <p:cNvSpPr/>
          <p:nvPr/>
        </p:nvSpPr>
        <p:spPr>
          <a:xfrm>
            <a:off x="7327326" y="5734506"/>
            <a:ext cx="4857744" cy="1118502"/>
          </a:xfrm>
          <a:prstGeom prst="rect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77F8511-35BF-44B8-8A63-A3BB7AFDDCE7}"/>
              </a:ext>
            </a:extLst>
          </p:cNvPr>
          <p:cNvCxnSpPr>
            <a:cxnSpLocks/>
          </p:cNvCxnSpPr>
          <p:nvPr/>
        </p:nvCxnSpPr>
        <p:spPr>
          <a:xfrm>
            <a:off x="9907235" y="5744712"/>
            <a:ext cx="0" cy="111850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13B3DF2-9FF9-421D-B5E9-24AB1EA66F1F}"/>
              </a:ext>
            </a:extLst>
          </p:cNvPr>
          <p:cNvCxnSpPr>
            <a:cxnSpLocks/>
          </p:cNvCxnSpPr>
          <p:nvPr/>
        </p:nvCxnSpPr>
        <p:spPr>
          <a:xfrm flipH="1">
            <a:off x="7327326" y="6482896"/>
            <a:ext cx="257990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314B69D-60F5-4628-8732-B3BEA0E40944}"/>
              </a:ext>
            </a:extLst>
          </p:cNvPr>
          <p:cNvCxnSpPr>
            <a:cxnSpLocks/>
          </p:cNvCxnSpPr>
          <p:nvPr/>
        </p:nvCxnSpPr>
        <p:spPr>
          <a:xfrm flipH="1">
            <a:off x="7327326" y="6129110"/>
            <a:ext cx="257990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0F728C2-A5C9-40CC-ABB4-7697BF9026EC}"/>
              </a:ext>
            </a:extLst>
          </p:cNvPr>
          <p:cNvCxnSpPr>
            <a:cxnSpLocks/>
          </p:cNvCxnSpPr>
          <p:nvPr/>
        </p:nvCxnSpPr>
        <p:spPr>
          <a:xfrm flipV="1">
            <a:off x="8258046" y="5749473"/>
            <a:ext cx="0" cy="73342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A8BB312B-E359-4367-9DBD-EF5CECEB5AA1}"/>
              </a:ext>
            </a:extLst>
          </p:cNvPr>
          <p:cNvCxnSpPr>
            <a:cxnSpLocks/>
          </p:cNvCxnSpPr>
          <p:nvPr/>
        </p:nvCxnSpPr>
        <p:spPr>
          <a:xfrm flipV="1">
            <a:off x="9275860" y="5734506"/>
            <a:ext cx="0" cy="73342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29B4A7D-F564-4A75-930F-7EDB67D5251C}"/>
              </a:ext>
            </a:extLst>
          </p:cNvPr>
          <p:cNvCxnSpPr>
            <a:cxnSpLocks/>
          </p:cNvCxnSpPr>
          <p:nvPr/>
        </p:nvCxnSpPr>
        <p:spPr>
          <a:xfrm flipH="1">
            <a:off x="9907235" y="6485619"/>
            <a:ext cx="22778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3AC7BBF3-2995-40A7-A5E1-8DB1CFB9E65C}"/>
              </a:ext>
            </a:extLst>
          </p:cNvPr>
          <p:cNvCxnSpPr>
            <a:cxnSpLocks/>
          </p:cNvCxnSpPr>
          <p:nvPr/>
        </p:nvCxnSpPr>
        <p:spPr>
          <a:xfrm flipV="1">
            <a:off x="10884228" y="6482896"/>
            <a:ext cx="0" cy="37011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62066BB-E8DD-4267-A066-524CA7B161D1}"/>
              </a:ext>
            </a:extLst>
          </p:cNvPr>
          <p:cNvCxnSpPr>
            <a:cxnSpLocks/>
          </p:cNvCxnSpPr>
          <p:nvPr/>
        </p:nvCxnSpPr>
        <p:spPr>
          <a:xfrm flipV="1">
            <a:off x="11559142" y="6493102"/>
            <a:ext cx="0" cy="37011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F31A96B-E386-435D-BE27-C574B63875D6}"/>
              </a:ext>
            </a:extLst>
          </p:cNvPr>
          <p:cNvSpPr txBox="1"/>
          <p:nvPr/>
        </p:nvSpPr>
        <p:spPr>
          <a:xfrm rot="16200000">
            <a:off x="4904520" y="2957097"/>
            <a:ext cx="53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70</a:t>
            </a:r>
          </a:p>
          <a:p>
            <a:endParaRPr lang="ru-RU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7FEAE7B0-4550-4F85-9E87-16540BAF1A6E}"/>
              </a:ext>
            </a:extLst>
          </p:cNvPr>
          <p:cNvSpPr/>
          <p:nvPr/>
        </p:nvSpPr>
        <p:spPr>
          <a:xfrm>
            <a:off x="2152327" y="1727691"/>
            <a:ext cx="3151410" cy="319223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4D3655B0-DDDD-4D05-BEAF-8DF8B12531DF}"/>
              </a:ext>
            </a:extLst>
          </p:cNvPr>
          <p:cNvSpPr/>
          <p:nvPr/>
        </p:nvSpPr>
        <p:spPr>
          <a:xfrm>
            <a:off x="2356436" y="1964454"/>
            <a:ext cx="2743200" cy="27432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39DC5F06-8E4C-4D0B-BF10-C7B5E695449F}"/>
              </a:ext>
            </a:extLst>
          </p:cNvPr>
          <p:cNvCxnSpPr>
            <a:cxnSpLocks/>
          </p:cNvCxnSpPr>
          <p:nvPr/>
        </p:nvCxnSpPr>
        <p:spPr>
          <a:xfrm>
            <a:off x="3743002" y="1629718"/>
            <a:ext cx="0" cy="3482751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8E7CD6C4-90D0-4A11-A2B8-70F687A77CE8}"/>
              </a:ext>
            </a:extLst>
          </p:cNvPr>
          <p:cNvCxnSpPr>
            <a:cxnSpLocks/>
          </p:cNvCxnSpPr>
          <p:nvPr/>
        </p:nvCxnSpPr>
        <p:spPr>
          <a:xfrm flipH="1" flipV="1">
            <a:off x="1821673" y="3323808"/>
            <a:ext cx="3667125" cy="1224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D18535DD-9B0F-428C-84C4-DFE2637BD6A9}"/>
              </a:ext>
            </a:extLst>
          </p:cNvPr>
          <p:cNvCxnSpPr>
            <a:cxnSpLocks/>
            <a:endCxn id="67" idx="1"/>
          </p:cNvCxnSpPr>
          <p:nvPr/>
        </p:nvCxnSpPr>
        <p:spPr>
          <a:xfrm flipH="1" flipV="1">
            <a:off x="2613840" y="2195183"/>
            <a:ext cx="1097866" cy="1100052"/>
          </a:xfrm>
          <a:prstGeom prst="straightConnector1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8FBFA8EA-463B-4E5C-AD3E-FCBBB168B1F0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2152328" y="1727691"/>
            <a:ext cx="461512" cy="467492"/>
          </a:xfrm>
          <a:prstGeom prst="line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5F017933-55FC-452B-80D8-885D2B591124}"/>
              </a:ext>
            </a:extLst>
          </p:cNvPr>
          <p:cNvCxnSpPr>
            <a:cxnSpLocks/>
          </p:cNvCxnSpPr>
          <p:nvPr/>
        </p:nvCxnSpPr>
        <p:spPr>
          <a:xfrm flipH="1">
            <a:off x="1270587" y="1727692"/>
            <a:ext cx="877654" cy="12245"/>
          </a:xfrm>
          <a:prstGeom prst="line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8C0D445C-12F7-47AE-BDD8-C2F2D2409825}"/>
              </a:ext>
            </a:extLst>
          </p:cNvPr>
          <p:cNvCxnSpPr>
            <a:cxnSpLocks/>
          </p:cNvCxnSpPr>
          <p:nvPr/>
        </p:nvCxnSpPr>
        <p:spPr>
          <a:xfrm flipH="1" flipV="1">
            <a:off x="3752523" y="1956291"/>
            <a:ext cx="2043116" cy="13606"/>
          </a:xfrm>
          <a:prstGeom prst="line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E834F930-5843-4DC5-8045-435A3B19CAC2}"/>
              </a:ext>
            </a:extLst>
          </p:cNvPr>
          <p:cNvCxnSpPr>
            <a:cxnSpLocks/>
          </p:cNvCxnSpPr>
          <p:nvPr/>
        </p:nvCxnSpPr>
        <p:spPr>
          <a:xfrm flipH="1">
            <a:off x="3743007" y="4726126"/>
            <a:ext cx="20138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727D1171-41B6-411F-8E59-A89B3EC67F99}"/>
              </a:ext>
            </a:extLst>
          </p:cNvPr>
          <p:cNvCxnSpPr>
            <a:cxnSpLocks/>
          </p:cNvCxnSpPr>
          <p:nvPr/>
        </p:nvCxnSpPr>
        <p:spPr>
          <a:xfrm>
            <a:off x="5756866" y="1972619"/>
            <a:ext cx="0" cy="2726870"/>
          </a:xfrm>
          <a:prstGeom prst="straightConnector1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B638325-848A-43ED-ACEC-7B16DEF8A21B}"/>
              </a:ext>
            </a:extLst>
          </p:cNvPr>
          <p:cNvSpPr txBox="1"/>
          <p:nvPr/>
        </p:nvSpPr>
        <p:spPr>
          <a:xfrm rot="16200000">
            <a:off x="5307970" y="2898588"/>
            <a:ext cx="91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ru-RU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DE6B4E9E-2FD4-440F-8A82-CEA023ECDBB9}"/>
              </a:ext>
            </a:extLst>
          </p:cNvPr>
          <p:cNvCxnSpPr>
            <a:cxnSpLocks/>
          </p:cNvCxnSpPr>
          <p:nvPr/>
        </p:nvCxnSpPr>
        <p:spPr>
          <a:xfrm flipH="1" flipV="1">
            <a:off x="2613841" y="2195183"/>
            <a:ext cx="1097866" cy="1100052"/>
          </a:xfrm>
          <a:prstGeom prst="straightConnector1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EEE41A6C-368E-4734-BF97-A69798AAC6FF}"/>
              </a:ext>
            </a:extLst>
          </p:cNvPr>
          <p:cNvCxnSpPr>
            <a:cxnSpLocks/>
          </p:cNvCxnSpPr>
          <p:nvPr/>
        </p:nvCxnSpPr>
        <p:spPr>
          <a:xfrm flipH="1" flipV="1">
            <a:off x="2152329" y="1727691"/>
            <a:ext cx="461512" cy="467492"/>
          </a:xfrm>
          <a:prstGeom prst="line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7691F070-4946-49A1-ADA4-C953DB04B2FD}"/>
              </a:ext>
            </a:extLst>
          </p:cNvPr>
          <p:cNvCxnSpPr>
            <a:cxnSpLocks/>
          </p:cNvCxnSpPr>
          <p:nvPr/>
        </p:nvCxnSpPr>
        <p:spPr>
          <a:xfrm flipH="1">
            <a:off x="1270588" y="1727692"/>
            <a:ext cx="877654" cy="12245"/>
          </a:xfrm>
          <a:prstGeom prst="line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8E85ABA1-CEDB-4CC6-B320-C2F0B29C7D51}"/>
              </a:ext>
            </a:extLst>
          </p:cNvPr>
          <p:cNvSpPr txBox="1"/>
          <p:nvPr/>
        </p:nvSpPr>
        <p:spPr>
          <a:xfrm>
            <a:off x="1325693" y="1370605"/>
            <a:ext cx="66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  <a:r>
              <a:rPr lang="ru-RU" i="1" dirty="0"/>
              <a:t>42</a:t>
            </a: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8C911CC3-58E8-48B6-A29E-08030AF970D9}"/>
              </a:ext>
            </a:extLst>
          </p:cNvPr>
          <p:cNvCxnSpPr>
            <a:cxnSpLocks/>
          </p:cNvCxnSpPr>
          <p:nvPr/>
        </p:nvCxnSpPr>
        <p:spPr>
          <a:xfrm flipH="1" flipV="1">
            <a:off x="3752524" y="1956291"/>
            <a:ext cx="2043116" cy="13606"/>
          </a:xfrm>
          <a:prstGeom prst="line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5CD2F886-08F2-44B8-A68D-538FDC1A147A}"/>
              </a:ext>
            </a:extLst>
          </p:cNvPr>
          <p:cNvCxnSpPr>
            <a:cxnSpLocks/>
          </p:cNvCxnSpPr>
          <p:nvPr/>
        </p:nvCxnSpPr>
        <p:spPr>
          <a:xfrm>
            <a:off x="5756867" y="1972619"/>
            <a:ext cx="0" cy="2726870"/>
          </a:xfrm>
          <a:prstGeom prst="straightConnector1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523DF273-3D8A-4CB6-890F-658D19449866}"/>
              </a:ext>
            </a:extLst>
          </p:cNvPr>
          <p:cNvCxnSpPr>
            <a:cxnSpLocks/>
          </p:cNvCxnSpPr>
          <p:nvPr/>
        </p:nvCxnSpPr>
        <p:spPr>
          <a:xfrm>
            <a:off x="5756868" y="1972619"/>
            <a:ext cx="0" cy="2726870"/>
          </a:xfrm>
          <a:prstGeom prst="straightConnector1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62688549-DAB6-407E-AA4C-C1C46DCCCB1E}"/>
              </a:ext>
            </a:extLst>
          </p:cNvPr>
          <p:cNvCxnSpPr>
            <a:cxnSpLocks/>
          </p:cNvCxnSpPr>
          <p:nvPr/>
        </p:nvCxnSpPr>
        <p:spPr>
          <a:xfrm flipH="1" flipV="1">
            <a:off x="2613842" y="2195183"/>
            <a:ext cx="1097866" cy="11000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5B470BBD-4C2C-4BE7-B851-82549BBDB1A5}"/>
              </a:ext>
            </a:extLst>
          </p:cNvPr>
          <p:cNvCxnSpPr>
            <a:cxnSpLocks/>
          </p:cNvCxnSpPr>
          <p:nvPr/>
        </p:nvCxnSpPr>
        <p:spPr>
          <a:xfrm flipH="1" flipV="1">
            <a:off x="2152330" y="1727691"/>
            <a:ext cx="461512" cy="467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CCC669DF-91D5-40D7-A122-B2470B0E9EC4}"/>
              </a:ext>
            </a:extLst>
          </p:cNvPr>
          <p:cNvCxnSpPr>
            <a:cxnSpLocks/>
          </p:cNvCxnSpPr>
          <p:nvPr/>
        </p:nvCxnSpPr>
        <p:spPr>
          <a:xfrm flipH="1">
            <a:off x="1270589" y="1727692"/>
            <a:ext cx="877654" cy="122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B284BE6-1A5F-4834-9D33-F660A96173AD}"/>
              </a:ext>
            </a:extLst>
          </p:cNvPr>
          <p:cNvCxnSpPr>
            <a:cxnSpLocks/>
          </p:cNvCxnSpPr>
          <p:nvPr/>
        </p:nvCxnSpPr>
        <p:spPr>
          <a:xfrm flipH="1" flipV="1">
            <a:off x="3752525" y="1956291"/>
            <a:ext cx="2043116" cy="13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87D032A0-F83B-43E2-96E5-5B6E7DA3D8A2}"/>
              </a:ext>
            </a:extLst>
          </p:cNvPr>
          <p:cNvCxnSpPr>
            <a:cxnSpLocks/>
          </p:cNvCxnSpPr>
          <p:nvPr/>
        </p:nvCxnSpPr>
        <p:spPr>
          <a:xfrm>
            <a:off x="5756869" y="1981855"/>
            <a:ext cx="0" cy="272687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2E98D0AE-3D02-4F97-803B-CD7D0AE890F3}"/>
              </a:ext>
            </a:extLst>
          </p:cNvPr>
          <p:cNvSpPr txBox="1"/>
          <p:nvPr/>
        </p:nvSpPr>
        <p:spPr>
          <a:xfrm rot="16200000">
            <a:off x="5301027" y="2861338"/>
            <a:ext cx="91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Ø70</a:t>
            </a:r>
          </a:p>
          <a:p>
            <a:endParaRPr lang="ru-RU" i="1" dirty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12E86660-90A2-452F-8EA1-84BA9B63173F}"/>
              </a:ext>
            </a:extLst>
          </p:cNvPr>
          <p:cNvSpPr/>
          <p:nvPr/>
        </p:nvSpPr>
        <p:spPr>
          <a:xfrm>
            <a:off x="8617280" y="1739937"/>
            <a:ext cx="424831" cy="3179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BEFB3A4-A7C0-4C01-9C48-362E6AE48543}"/>
              </a:ext>
            </a:extLst>
          </p:cNvPr>
          <p:cNvSpPr/>
          <p:nvPr/>
        </p:nvSpPr>
        <p:spPr>
          <a:xfrm>
            <a:off x="840509" y="-4571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6B48B114-1751-454D-B9D9-C7FB20FB1D43}"/>
              </a:ext>
            </a:extLst>
          </p:cNvPr>
          <p:cNvCxnSpPr/>
          <p:nvPr/>
        </p:nvCxnSpPr>
        <p:spPr>
          <a:xfrm>
            <a:off x="8810647" y="1981855"/>
            <a:ext cx="0" cy="2717634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EC81A1DD-40E5-4194-A5F8-3A82D316EAE0}"/>
              </a:ext>
            </a:extLst>
          </p:cNvPr>
          <p:cNvCxnSpPr>
            <a:cxnSpLocks/>
          </p:cNvCxnSpPr>
          <p:nvPr/>
        </p:nvCxnSpPr>
        <p:spPr>
          <a:xfrm flipH="1" flipV="1">
            <a:off x="8806028" y="4713348"/>
            <a:ext cx="236083" cy="3542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6AA476DE-E0E3-4DD4-9E94-91BB41F2B18B}"/>
              </a:ext>
            </a:extLst>
          </p:cNvPr>
          <p:cNvCxnSpPr>
            <a:cxnSpLocks/>
          </p:cNvCxnSpPr>
          <p:nvPr/>
        </p:nvCxnSpPr>
        <p:spPr>
          <a:xfrm flipH="1" flipV="1">
            <a:off x="8819888" y="1984000"/>
            <a:ext cx="236083" cy="3542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38EFD231-D540-477D-A705-B22AC94E0425}"/>
              </a:ext>
            </a:extLst>
          </p:cNvPr>
          <p:cNvCxnSpPr>
            <a:cxnSpLocks/>
          </p:cNvCxnSpPr>
          <p:nvPr/>
        </p:nvCxnSpPr>
        <p:spPr>
          <a:xfrm flipV="1">
            <a:off x="8626516" y="4925935"/>
            <a:ext cx="0" cy="2650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F535C20A-5AF7-48AD-A42C-D61A461629F9}"/>
              </a:ext>
            </a:extLst>
          </p:cNvPr>
          <p:cNvCxnSpPr>
            <a:cxnSpLocks/>
          </p:cNvCxnSpPr>
          <p:nvPr/>
        </p:nvCxnSpPr>
        <p:spPr>
          <a:xfrm flipV="1">
            <a:off x="9042111" y="4919924"/>
            <a:ext cx="0" cy="2650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115BD16A-B2C8-4545-9774-103B95872701}"/>
              </a:ext>
            </a:extLst>
          </p:cNvPr>
          <p:cNvCxnSpPr/>
          <p:nvPr/>
        </p:nvCxnSpPr>
        <p:spPr>
          <a:xfrm>
            <a:off x="7758299" y="5135705"/>
            <a:ext cx="8589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7A1F8A7C-AE88-490E-9383-8FD693DA0D45}"/>
              </a:ext>
            </a:extLst>
          </p:cNvPr>
          <p:cNvCxnSpPr/>
          <p:nvPr/>
        </p:nvCxnSpPr>
        <p:spPr>
          <a:xfrm flipH="1">
            <a:off x="8626516" y="5135705"/>
            <a:ext cx="415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89930C98-1524-4BC6-A1DA-44E374BF18DD}"/>
              </a:ext>
            </a:extLst>
          </p:cNvPr>
          <p:cNvCxnSpPr>
            <a:cxnSpLocks/>
          </p:cNvCxnSpPr>
          <p:nvPr/>
        </p:nvCxnSpPr>
        <p:spPr>
          <a:xfrm flipH="1">
            <a:off x="9055971" y="5135705"/>
            <a:ext cx="506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4CDC9D4-3EF7-4777-A84E-B29E86E08BC5}"/>
              </a:ext>
            </a:extLst>
          </p:cNvPr>
          <p:cNvSpPr txBox="1"/>
          <p:nvPr/>
        </p:nvSpPr>
        <p:spPr>
          <a:xfrm>
            <a:off x="8701898" y="4919969"/>
            <a:ext cx="95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8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FAFBF5E6-432E-473A-8D97-1BAE2EBA7C05}"/>
              </a:ext>
            </a:extLst>
          </p:cNvPr>
          <p:cNvSpPr/>
          <p:nvPr/>
        </p:nvSpPr>
        <p:spPr>
          <a:xfrm>
            <a:off x="308112" y="278296"/>
            <a:ext cx="11509514" cy="100385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Segoe UI" panose="020B0502040204020203" pitchFamily="34" charset="0"/>
                <a:ea typeface="Yu Gothic UI Light" panose="020B0300000000000000" pitchFamily="34" charset="-128"/>
                <a:cs typeface="Segoe UI" panose="020B0502040204020203" pitchFamily="34" charset="0"/>
              </a:rPr>
              <a:t>ПРАКТИЧЕСКАЯ РАБОТА (СТР.24)</a:t>
            </a:r>
            <a:endParaRPr lang="ru-RU" sz="50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3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483D29-9471-4E3B-B3E1-2B09FFEA1E7B}"/>
              </a:ext>
            </a:extLst>
          </p:cNvPr>
          <p:cNvSpPr/>
          <p:nvPr/>
        </p:nvSpPr>
        <p:spPr>
          <a:xfrm>
            <a:off x="308112" y="278296"/>
            <a:ext cx="11509514" cy="100385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Segoe UI" panose="020B0502040204020203" pitchFamily="34" charset="0"/>
                <a:ea typeface="Yu Gothic UI Light" panose="020B0300000000000000" pitchFamily="34" charset="-128"/>
                <a:cs typeface="Segoe UI" panose="020B0502040204020203" pitchFamily="34" charset="0"/>
              </a:rPr>
              <a:t>ПОЛЕЗНАЯ ИНФОРМАЦИЯ</a:t>
            </a:r>
            <a:endParaRPr lang="ru-RU" sz="50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61A2F4D-6230-43C7-9A29-1677AD4D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17" y="1307809"/>
            <a:ext cx="10295266" cy="4917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Стандартом называется документ, который устанавливает единые для нашей страны правила выполнения и оформления чертежей и других технических документов. Межгосударственные стандарты (ГОСТ) обязательны для выполнения предприятиями, организациями, институтами, школами, частными лицами стран СНГ'.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BEA75-49EA-4209-AFD9-D4FF57DA3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352" y="3052951"/>
            <a:ext cx="3698831" cy="36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073EDD-96CD-42C6-ABF6-D3EB3A77421B}"/>
              </a:ext>
            </a:extLst>
          </p:cNvPr>
          <p:cNvSpPr/>
          <p:nvPr/>
        </p:nvSpPr>
        <p:spPr>
          <a:xfrm>
            <a:off x="308112" y="241351"/>
            <a:ext cx="11509514" cy="100385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Segoe UI" panose="020B0502040204020203" pitchFamily="34" charset="0"/>
                <a:ea typeface="Yu Gothic UI Light" panose="020B0300000000000000" pitchFamily="34" charset="-128"/>
                <a:cs typeface="Segoe UI" panose="020B0502040204020203" pitchFamily="34" charset="0"/>
              </a:rPr>
              <a:t>ДОМАШНЕЕ ЗАДАНИЕ</a:t>
            </a:r>
            <a:endParaRPr lang="ru-RU" sz="50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37D1D-49BC-497D-AF28-3EFEF956F731}"/>
              </a:ext>
            </a:extLst>
          </p:cNvPr>
          <p:cNvSpPr txBox="1"/>
          <p:nvPr/>
        </p:nvSpPr>
        <p:spPr>
          <a:xfrm>
            <a:off x="824948" y="1437768"/>
            <a:ext cx="10296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§3, стр.18-24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Завершить эскиз круглого зеркала (стр.24)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2AAA1B-7E67-4C79-866E-3CD44F7889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803" y="2942897"/>
            <a:ext cx="2321830" cy="23218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5B0006-3CA2-4511-A590-56D0DA16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589" y="2830662"/>
            <a:ext cx="2589570" cy="25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0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073EDD-96CD-42C6-ABF6-D3EB3A77421B}"/>
              </a:ext>
            </a:extLst>
          </p:cNvPr>
          <p:cNvSpPr/>
          <p:nvPr/>
        </p:nvSpPr>
        <p:spPr>
          <a:xfrm>
            <a:off x="308112" y="278296"/>
            <a:ext cx="11509514" cy="100385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Segoe UI" panose="020B0502040204020203" pitchFamily="34" charset="0"/>
                <a:ea typeface="Yu Gothic UI Light" panose="020B0300000000000000" pitchFamily="34" charset="-128"/>
                <a:cs typeface="Segoe UI" panose="020B0502040204020203" pitchFamily="34" charset="0"/>
              </a:rPr>
              <a:t>Источник:</a:t>
            </a:r>
            <a:endParaRPr lang="ru-RU" sz="50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37D1D-49BC-497D-AF28-3EFEF956F731}"/>
              </a:ext>
            </a:extLst>
          </p:cNvPr>
          <p:cNvSpPr txBox="1"/>
          <p:nvPr/>
        </p:nvSpPr>
        <p:spPr>
          <a:xfrm>
            <a:off x="824948" y="1437768"/>
            <a:ext cx="10296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Технология 5 класс. Учебник [Текст] / Е. С.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Глозман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О. А. Кожина, Ю. Л.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Хотунцев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— 2-е издание, стереотипное. — Москва: Просвещение, 2021 — 320 c.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7709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BDB8C634-5494-46C7-BA1A-D80DCAAD205F}"/>
              </a:ext>
            </a:extLst>
          </p:cNvPr>
          <p:cNvSpPr/>
          <p:nvPr/>
        </p:nvSpPr>
        <p:spPr>
          <a:xfrm rot="21366345">
            <a:off x="2173974" y="1365867"/>
            <a:ext cx="6100728" cy="3104149"/>
          </a:xfrm>
          <a:prstGeom prst="wedgeEllipseCallout">
            <a:avLst>
              <a:gd name="adj1" fmla="val 31397"/>
              <a:gd name="adj2" fmla="val 54388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…Интересно, а почему графике и графической документации отводится ведущая роль в промышленности, строительстве, технике?...</a:t>
            </a:r>
          </a:p>
          <a:p>
            <a:pPr algn="ctr"/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D5E9C-F797-473B-BAAF-3A5B52DBA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164" y="2325589"/>
            <a:ext cx="4532411" cy="45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8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DE5E7F-A951-4051-A460-588AF159C073}"/>
              </a:ext>
            </a:extLst>
          </p:cNvPr>
          <p:cNvSpPr/>
          <p:nvPr/>
        </p:nvSpPr>
        <p:spPr>
          <a:xfrm>
            <a:off x="168964" y="194665"/>
            <a:ext cx="11827566" cy="130032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Segoe UI" panose="020B0502040204020203" pitchFamily="34" charset="0"/>
                <a:ea typeface="Yu Gothic UI Light" panose="020B0300000000000000" pitchFamily="34" charset="-128"/>
                <a:cs typeface="Segoe UI" panose="020B0502040204020203" pitchFamily="34" charset="0"/>
              </a:rPr>
              <a:t>ОСНОВЫ ГРАФИЧЕСКОЙ ГРАМОТЫ</a:t>
            </a:r>
            <a:endParaRPr lang="ru-RU" sz="50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93E0D9-21EC-4EC8-B9A3-A152FE8C7431}"/>
              </a:ext>
            </a:extLst>
          </p:cNvPr>
          <p:cNvSpPr/>
          <p:nvPr/>
        </p:nvSpPr>
        <p:spPr>
          <a:xfrm>
            <a:off x="168964" y="1560276"/>
            <a:ext cx="11827566" cy="927319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Segoe UI" panose="020B0502040204020203" pitchFamily="34" charset="0"/>
                <a:ea typeface="Yu Gothic UI Light" panose="020B0300000000000000" pitchFamily="34" charset="-128"/>
                <a:cs typeface="Segoe UI" panose="020B0502040204020203" pitchFamily="34" charset="0"/>
              </a:rPr>
              <a:t>Основные понятия и термины: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AD0E87-6A3C-462F-B59A-1CD9584A0876}"/>
              </a:ext>
            </a:extLst>
          </p:cNvPr>
          <p:cNvSpPr txBox="1"/>
          <p:nvPr/>
        </p:nvSpPr>
        <p:spPr>
          <a:xfrm>
            <a:off x="3933555" y="2413702"/>
            <a:ext cx="7981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графика,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эскиз,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технический рисунок,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схема,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чертеж,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масштаб,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ГОСТ,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основная надпись, линии чертежа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DFDF63-F674-4A76-9469-A758AF724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70" y="2193969"/>
            <a:ext cx="3738085" cy="37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2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EF3265-79A8-4209-B49F-D459FA4A01E3}"/>
              </a:ext>
            </a:extLst>
          </p:cNvPr>
          <p:cNvSpPr/>
          <p:nvPr/>
        </p:nvSpPr>
        <p:spPr>
          <a:xfrm>
            <a:off x="281473" y="441611"/>
            <a:ext cx="11088491" cy="105294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30F01-620C-48C4-AF94-7A747CDBEB91}"/>
              </a:ext>
            </a:extLst>
          </p:cNvPr>
          <p:cNvSpPr/>
          <p:nvPr/>
        </p:nvSpPr>
        <p:spPr>
          <a:xfrm>
            <a:off x="281473" y="441611"/>
            <a:ext cx="1108849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3200" b="1" u="sng" dirty="0">
                <a:latin typeface="Trebuchet MS" panose="020B0603020202020204" pitchFamily="34" charset="0"/>
                <a:cs typeface="Segoe UI" panose="020B0502040204020203" pitchFamily="34" charset="0"/>
              </a:rPr>
              <a:t>ГРАФИКА</a:t>
            </a:r>
            <a:r>
              <a:rPr lang="ru-RU" sz="3200" b="1" dirty="0">
                <a:solidFill>
                  <a:srgbClr val="C0000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 </a:t>
            </a:r>
            <a:r>
              <a:rPr lang="ru-RU" sz="3200" dirty="0">
                <a:latin typeface="Trebuchet MS" panose="020B0603020202020204" pitchFamily="34" charset="0"/>
                <a:cs typeface="Segoe UI" panose="020B0502040204020203" pitchFamily="34" charset="0"/>
              </a:rPr>
              <a:t>– это понятная, удобная, экономичная, четкая и наглядная форма обмена информацией.</a:t>
            </a:r>
          </a:p>
          <a:p>
            <a:pPr indent="342900" algn="just"/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В России появление чертежей связано со строительством городов, возведением храмов.</a:t>
            </a:r>
          </a:p>
          <a:p>
            <a:pPr indent="342900" algn="just"/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Во время правления Петра 1 (1689-1725) техническая графика достигла расцвета.</a:t>
            </a:r>
          </a:p>
          <a:p>
            <a:pPr indent="342900" algn="just"/>
            <a:endParaRPr lang="ru-RU" sz="2800" dirty="0">
              <a:cs typeface="Times New Roman" panose="02020603050405020304" pitchFamily="18" charset="0"/>
            </a:endParaRPr>
          </a:p>
          <a:p>
            <a:pPr indent="342900" algn="just"/>
            <a:r>
              <a:rPr lang="ru-RU" sz="2800" dirty="0">
                <a:cs typeface="Times New Roman" panose="02020603050405020304" pitchFamily="18" charset="0"/>
              </a:rPr>
              <a:t>	Графика нужна людям разных профессий:</a:t>
            </a:r>
          </a:p>
          <a:p>
            <a:pPr indent="342900" algn="just"/>
            <a:r>
              <a:rPr lang="ru-RU" sz="2800" b="1" i="1" dirty="0">
                <a:cs typeface="Times New Roman" panose="02020603050405020304" pitchFamily="18" charset="0"/>
              </a:rPr>
              <a:t>строителям, инженерам, столярам, </a:t>
            </a:r>
          </a:p>
          <a:p>
            <a:pPr indent="342900" algn="just"/>
            <a:r>
              <a:rPr lang="ru-RU" sz="2800" b="1" i="1" dirty="0">
                <a:cs typeface="Times New Roman" panose="02020603050405020304" pitchFamily="18" charset="0"/>
              </a:rPr>
              <a:t>токарям, учителям.</a:t>
            </a:r>
          </a:p>
          <a:p>
            <a:pPr indent="342900" algn="just"/>
            <a:endParaRPr lang="ru-RU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FB0682-0A7C-4DBC-93C3-785629AF85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957" y="2919212"/>
            <a:ext cx="3015515" cy="34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4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30F01-620C-48C4-AF94-7A747CDBEB91}"/>
              </a:ext>
            </a:extLst>
          </p:cNvPr>
          <p:cNvSpPr/>
          <p:nvPr/>
        </p:nvSpPr>
        <p:spPr>
          <a:xfrm>
            <a:off x="261327" y="1610310"/>
            <a:ext cx="110884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cs typeface="Times New Roman" panose="02020603050405020304" pitchFamily="18" charset="0"/>
              </a:rPr>
              <a:t>эскизы,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cs typeface="Times New Roman" panose="02020603050405020304" pitchFamily="18" charset="0"/>
              </a:rPr>
              <a:t>технические рисунки,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cs typeface="Times New Roman" panose="02020603050405020304" pitchFamily="18" charset="0"/>
              </a:rPr>
              <a:t>технологические карты,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cs typeface="Times New Roman" panose="02020603050405020304" pitchFamily="18" charset="0"/>
              </a:rPr>
              <a:t>планы,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cs typeface="Times New Roman" panose="02020603050405020304" pitchFamily="18" charset="0"/>
              </a:rPr>
              <a:t>схемы,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cs typeface="Times New Roman" panose="02020603050405020304" pitchFamily="18" charset="0"/>
              </a:rPr>
              <a:t>чертежи,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cs typeface="Times New Roman" panose="02020603050405020304" pitchFamily="18" charset="0"/>
              </a:rPr>
              <a:t>графики.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F88A58-BCEB-4A49-AEA3-BB38708D8874}"/>
              </a:ext>
            </a:extLst>
          </p:cNvPr>
          <p:cNvSpPr/>
          <p:nvPr/>
        </p:nvSpPr>
        <p:spPr>
          <a:xfrm>
            <a:off x="168964" y="157720"/>
            <a:ext cx="11827566" cy="130032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Segoe UI" panose="020B0502040204020203" pitchFamily="34" charset="0"/>
                <a:ea typeface="Yu Gothic UI Light" panose="020B0300000000000000" pitchFamily="34" charset="-128"/>
                <a:cs typeface="Segoe UI" panose="020B0502040204020203" pitchFamily="34" charset="0"/>
              </a:rPr>
              <a:t>ОСНОВНЫЕ ВИДЫ ГРАФИЧЕСКИХ ИЗОБРАЖЕНИЙ</a:t>
            </a:r>
            <a:endParaRPr lang="ru-RU" sz="36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368A73-E54F-45A1-AFBC-971988BA85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177" y="1610310"/>
            <a:ext cx="2738550" cy="17689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95C3F1-2C1E-4956-AA2A-1B87DF1EB0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222" y="1678481"/>
            <a:ext cx="1632527" cy="2450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A05DA-CFFE-461C-82CE-86F8591FE8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436" y="3267745"/>
            <a:ext cx="1632527" cy="19799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65C7E5-F0D6-447E-A240-0C9BBC39FF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096" y="3813646"/>
            <a:ext cx="2814711" cy="14340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306C0F-DC29-4025-A3E3-3B15DC4698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500" y="4510899"/>
            <a:ext cx="3031526" cy="184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F88A58-BCEB-4A49-AEA3-BB38708D8874}"/>
              </a:ext>
            </a:extLst>
          </p:cNvPr>
          <p:cNvSpPr/>
          <p:nvPr/>
        </p:nvSpPr>
        <p:spPr>
          <a:xfrm>
            <a:off x="182217" y="192527"/>
            <a:ext cx="11827566" cy="130032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Segoe UI" panose="020B0502040204020203" pitchFamily="34" charset="0"/>
                <a:ea typeface="Yu Gothic UI Light" panose="020B0300000000000000" pitchFamily="34" charset="-128"/>
                <a:cs typeface="Segoe UI" panose="020B0502040204020203" pitchFamily="34" charset="0"/>
              </a:rPr>
              <a:t>ЧЕРТЕЖНЫЕ ИНСТРУМЕНТЫ И ПРИСПОСОБЛЕНИЯ</a:t>
            </a:r>
            <a:endParaRPr lang="ru-RU" sz="36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465E1A-7FAE-463F-A35F-D54B642830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7" b="96850" l="3167" r="99500">
                        <a14:foregroundMark x1="14000" y1="87402" x2="52916" y2="94383"/>
                        <a14:foregroundMark x1="82003" y1="94773" x2="82167" y2="94751"/>
                        <a14:foregroundMark x1="82167" y1="94751" x2="89833" y2="73753"/>
                        <a14:foregroundMark x1="89833" y1="73753" x2="85414" y2="31340"/>
                        <a14:foregroundMark x1="83328" y1="18923" x2="83203" y2="18534"/>
                        <a14:foregroundMark x1="57283" y1="5023" x2="56333" y2="5249"/>
                        <a14:foregroundMark x1="71803" y1="1575" x2="71104" y2="1741"/>
                        <a14:foregroundMark x1="56333" y1="5249" x2="14333" y2="55643"/>
                        <a14:foregroundMark x1="14333" y1="55643" x2="13167" y2="62467"/>
                        <a14:foregroundMark x1="5000" y1="93701" x2="5000" y2="93701"/>
                        <a14:foregroundMark x1="90167" y1="85827" x2="96030" y2="85827"/>
                        <a14:foregroundMark x1="12333" y1="94751" x2="22833" y2="95538"/>
                        <a14:foregroundMark x1="8667" y1="94751" x2="8667" y2="94751"/>
                        <a14:foregroundMark x1="34500" y1="94226" x2="34500" y2="94226"/>
                        <a14:foregroundMark x1="31000" y1="96063" x2="31000" y2="96063"/>
                        <a14:foregroundMark x1="51667" y1="67192" x2="51667" y2="67192"/>
                        <a14:foregroundMark x1="48833" y1="67979" x2="48833" y2="67979"/>
                        <a14:backgroundMark x1="32500" y1="52231" x2="56833" y2="49344"/>
                        <a14:backgroundMark x1="76167" y1="7874" x2="76167" y2="7874"/>
                        <a14:backgroundMark x1="76167" y1="7874" x2="81667" y2="16273"/>
                        <a14:backgroundMark x1="82500" y1="17585" x2="82500" y2="17585"/>
                        <a14:backgroundMark x1="82000" y1="11549" x2="82333" y2="18635"/>
                        <a14:backgroundMark x1="70500" y1="4199" x2="70500" y2="4199"/>
                        <a14:backgroundMark x1="70500" y1="4199" x2="70500" y2="4199"/>
                        <a14:backgroundMark x1="70500" y1="4199" x2="70500" y2="4199"/>
                        <a14:backgroundMark x1="58833" y1="1837" x2="79667" y2="10761"/>
                        <a14:backgroundMark x1="77833" y1="6562" x2="75167" y2="1575"/>
                        <a14:backgroundMark x1="75167" y1="1575" x2="75167" y2="1050"/>
                        <a14:backgroundMark x1="74333" y1="2887" x2="94833" y2="1575"/>
                        <a14:backgroundMark x1="72333" y1="1575" x2="72333" y2="1575"/>
                        <a14:backgroundMark x1="72333" y1="1575" x2="78667" y2="525"/>
                        <a14:backgroundMark x1="71667" y1="1837" x2="78167" y2="1050"/>
                        <a14:backgroundMark x1="82500" y1="19948" x2="87833" y2="28346"/>
                        <a14:backgroundMark x1="167" y1="75853" x2="1333" y2="98950"/>
                        <a14:backgroundMark x1="42530" y1="98969" x2="99833" y2="99738"/>
                        <a14:backgroundMark x1="42140" y1="98964" x2="42456" y2="98968"/>
                        <a14:backgroundMark x1="21521" y1="98687" x2="25789" y2="98744"/>
                        <a14:backgroundMark x1="2000" y1="98425" x2="10753" y2="98542"/>
                        <a14:backgroundMark x1="24333" y1="98950" x2="41000" y2="98425"/>
                        <a14:backgroundMark x1="41000" y1="98425" x2="46000" y2="99213"/>
                        <a14:backgroundMark x1="99667" y1="74803" x2="99500" y2="94488"/>
                        <a14:backgroundMark x1="50500" y1="72178" x2="50500" y2="72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14" y="1683076"/>
            <a:ext cx="2114551" cy="13427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B60E7-5110-4471-859B-E89C5A69ED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800" r="92200">
                        <a14:foregroundMark x1="8800" y1="39143" x2="12800" y2="46000"/>
                        <a14:foregroundMark x1="92200" y1="51714" x2="92200" y2="51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804" y="3770115"/>
            <a:ext cx="2813955" cy="19697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B57702-079A-4088-8C7F-9E69F066DB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1333" l="9444" r="91778">
                        <a14:foregroundMark x1="87111" y1="13667" x2="91778" y2="9778"/>
                        <a14:foregroundMark x1="9444" y1="91333" x2="9444" y2="91333"/>
                        <a14:foregroundMark x1="85000" y1="15333" x2="85000" y2="1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015" y="4145940"/>
            <a:ext cx="1805579" cy="18055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8CBEE9-E851-41EF-BE25-E9A23D39305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89975" l="6167" r="94667">
                        <a14:foregroundMark x1="22500" y1="67669" x2="43167" y2="44361"/>
                        <a14:foregroundMark x1="43167" y1="44361" x2="65000" y2="49875"/>
                        <a14:foregroundMark x1="65000" y1="49875" x2="79500" y2="73935"/>
                        <a14:foregroundMark x1="46333" y1="35088" x2="46333" y2="35088"/>
                        <a14:foregroundMark x1="46333" y1="35088" x2="57333" y2="37594"/>
                        <a14:foregroundMark x1="34833" y1="63158" x2="39500" y2="56140"/>
                        <a14:foregroundMark x1="17500" y1="75940" x2="42667" y2="79699"/>
                        <a14:foregroundMark x1="42667" y1="79699" x2="69667" y2="76692"/>
                        <a14:foregroundMark x1="69667" y1="76692" x2="77333" y2="76692"/>
                        <a14:foregroundMark x1="12333" y1="77193" x2="12333" y2="77193"/>
                        <a14:foregroundMark x1="8167" y1="79699" x2="8167" y2="79699"/>
                        <a14:foregroundMark x1="89333" y1="78446" x2="89333" y2="78446"/>
                        <a14:foregroundMark x1="89333" y1="78446" x2="89333" y2="78446"/>
                        <a14:foregroundMark x1="89333" y1="78446" x2="94833" y2="80952"/>
                        <a14:foregroundMark x1="49667" y1="18546" x2="87667" y2="74687"/>
                        <a14:foregroundMark x1="87667" y1="74687" x2="87667" y2="74687"/>
                        <a14:foregroundMark x1="9667" y1="79198" x2="9667" y2="79198"/>
                        <a14:foregroundMark x1="7333" y1="79699" x2="14167" y2="70677"/>
                        <a14:foregroundMark x1="6167" y1="80201" x2="10667" y2="70677"/>
                        <a14:foregroundMark x1="10667" y1="70677" x2="32047" y2="42486"/>
                        <a14:foregroundMark x1="45164" y1="22868" x2="45167" y2="23058"/>
                        <a14:foregroundMark x1="45167" y1="23058" x2="46333" y2="23810"/>
                        <a14:foregroundMark x1="40500" y1="32080" x2="37269" y2="34095"/>
                        <a14:backgroundMark x1="42000" y1="21805" x2="42000" y2="21805"/>
                        <a14:backgroundMark x1="42000" y1="21805" x2="46833" y2="15539"/>
                        <a14:backgroundMark x1="36214" y1="29261" x2="49167" y2="15288"/>
                        <a14:backgroundMark x1="38667" y1="23058" x2="43500" y2="14787"/>
                        <a14:backgroundMark x1="43500" y1="14787" x2="47333" y2="12281"/>
                        <a14:backgroundMark x1="40710" y1="32453" x2="41000" y2="32331"/>
                        <a14:backgroundMark x1="41000" y1="32331" x2="40675" y2="32390"/>
                        <a14:backgroundMark x1="44500" y1="11779" x2="44500" y2="11779"/>
                        <a14:backgroundMark x1="42833" y1="14787" x2="48833" y2="8772"/>
                        <a14:backgroundMark x1="48833" y1="8772" x2="50500" y2="5514"/>
                        <a14:backgroundMark x1="32167" y1="39098" x2="37500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4" y="4556646"/>
            <a:ext cx="3558611" cy="23664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3E05F8-9F92-416E-89AB-FC55A1D6859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53" b="94217" l="4250" r="90000">
                        <a14:foregroundMark x1="71583" y1="7048" x2="71583" y2="7048"/>
                        <a14:foregroundMark x1="9417" y1="80120" x2="9417" y2="80120"/>
                        <a14:foregroundMark x1="9417" y1="80120" x2="13583" y2="94337"/>
                        <a14:foregroundMark x1="66917" y1="3313" x2="66917" y2="3313"/>
                        <a14:foregroundMark x1="4250" y1="87229" x2="4250" y2="87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3" y="1683076"/>
            <a:ext cx="1782371" cy="24656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4B6E9-ED16-436D-B833-F99464674AA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34" y="2624065"/>
            <a:ext cx="3243943" cy="32439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E237F5E-C18C-4034-8B48-3A37C68A3AF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67" b="92600" l="7600" r="93667">
                        <a14:foregroundMark x1="12667" y1="8200" x2="16933" y2="14067"/>
                        <a14:foregroundMark x1="16933" y1="14067" x2="24667" y2="20200"/>
                        <a14:foregroundMark x1="7600" y1="13600" x2="14467" y2="16733"/>
                        <a14:foregroundMark x1="14467" y1="16733" x2="14467" y2="16733"/>
                        <a14:foregroundMark x1="90400" y1="85800" x2="88200" y2="92600"/>
                        <a14:foregroundMark x1="88200" y1="92600" x2="84867" y2="89533"/>
                        <a14:foregroundMark x1="93667" y1="87800" x2="93667" y2="87800"/>
                        <a14:backgroundMark x1="87600" y1="87800" x2="87600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461" y="1663980"/>
            <a:ext cx="1862625" cy="1862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C9B00D-6FAE-477D-88AE-F9146564E47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500" l="4875" r="96063">
                        <a14:foregroundMark x1="9563" y1="61917" x2="15625" y2="70667"/>
                        <a14:foregroundMark x1="96063" y1="37583" x2="96063" y2="37583"/>
                        <a14:foregroundMark x1="20750" y1="90583" x2="20750" y2="90583"/>
                        <a14:foregroundMark x1="4875" y1="68167" x2="4875" y2="6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233" y="2667671"/>
            <a:ext cx="1974692" cy="148101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A16102D-6BB1-49B6-8D3A-B9BFE007FB02}"/>
              </a:ext>
            </a:extLst>
          </p:cNvPr>
          <p:cNvSpPr txBox="1"/>
          <p:nvPr/>
        </p:nvSpPr>
        <p:spPr>
          <a:xfrm>
            <a:off x="6449711" y="1667532"/>
            <a:ext cx="5493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Что за инструменты изображены?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Какие функции они выполняют? </a:t>
            </a:r>
          </a:p>
        </p:txBody>
      </p:sp>
    </p:spTree>
    <p:extLst>
      <p:ext uri="{BB962C8B-B14F-4D97-AF65-F5344CB8AC3E}">
        <p14:creationId xmlns:p14="http://schemas.microsoft.com/office/powerpoint/2010/main" val="34618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EF3265-79A8-4209-B49F-D459FA4A01E3}"/>
              </a:ext>
            </a:extLst>
          </p:cNvPr>
          <p:cNvSpPr/>
          <p:nvPr/>
        </p:nvSpPr>
        <p:spPr>
          <a:xfrm>
            <a:off x="281473" y="441611"/>
            <a:ext cx="11541072" cy="105294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30F01-620C-48C4-AF94-7A747CDBEB91}"/>
              </a:ext>
            </a:extLst>
          </p:cNvPr>
          <p:cNvSpPr/>
          <p:nvPr/>
        </p:nvSpPr>
        <p:spPr>
          <a:xfrm>
            <a:off x="281473" y="404665"/>
            <a:ext cx="1142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3200" b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ЧЕРТЕЖ</a:t>
            </a:r>
            <a:r>
              <a:rPr lang="ru-RU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 – это изображение предмета на плоскости, выполненное по определенным правилам. </a:t>
            </a:r>
          </a:p>
          <a:p>
            <a:pPr indent="342900" algn="just"/>
            <a:endParaRPr lang="ru-RU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513A79-995F-4A09-BD81-31A25978BBE4}"/>
              </a:ext>
            </a:extLst>
          </p:cNvPr>
          <p:cNvSpPr/>
          <p:nvPr/>
        </p:nvSpPr>
        <p:spPr>
          <a:xfrm>
            <a:off x="281472" y="1646173"/>
            <a:ext cx="11541072" cy="1052946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chemeClr val="tx1"/>
                </a:solidFill>
              </a:rPr>
              <a:t>Чертеж может выполняться в натуральную величину, в увеличенном или уменьшенном масштабе.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4DEEB-599F-49C6-B341-887DE30ADF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390" y="2893050"/>
            <a:ext cx="5454702" cy="352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2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EF3265-79A8-4209-B49F-D459FA4A01E3}"/>
              </a:ext>
            </a:extLst>
          </p:cNvPr>
          <p:cNvSpPr/>
          <p:nvPr/>
        </p:nvSpPr>
        <p:spPr>
          <a:xfrm>
            <a:off x="281473" y="441611"/>
            <a:ext cx="11694260" cy="105294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30F01-620C-48C4-AF94-7A747CDBEB91}"/>
              </a:ext>
            </a:extLst>
          </p:cNvPr>
          <p:cNvSpPr/>
          <p:nvPr/>
        </p:nvSpPr>
        <p:spPr>
          <a:xfrm>
            <a:off x="216266" y="396394"/>
            <a:ext cx="1169425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3000" b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МАСШТАБ</a:t>
            </a:r>
            <a:r>
              <a:rPr lang="ru-RU" sz="3000" dirty="0">
                <a:latin typeface="Trebuchet MS" panose="020B0603020202020204" pitchFamily="34" charset="0"/>
                <a:cs typeface="Times New Roman" panose="02020603050405020304" pitchFamily="18" charset="0"/>
              </a:rPr>
              <a:t> – это отношение линейных размеров изображения предмета к его действительным размерам.</a:t>
            </a:r>
          </a:p>
          <a:p>
            <a:pPr indent="342900" algn="just"/>
            <a:endParaRPr lang="ru-RU" sz="3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indent="342900" algn="just"/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Масштабы изображений и их обозначения на чертежах устанавливает </a:t>
            </a:r>
            <a:r>
              <a:rPr lang="ru-RU" sz="28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межгосударственный стандарт </a:t>
            </a:r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ГОСТ</a:t>
            </a:r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513A79-995F-4A09-BD81-31A25978BBE4}"/>
              </a:ext>
            </a:extLst>
          </p:cNvPr>
          <p:cNvSpPr/>
          <p:nvPr/>
        </p:nvSpPr>
        <p:spPr>
          <a:xfrm>
            <a:off x="248869" y="2852470"/>
            <a:ext cx="11694259" cy="1052946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2800" dirty="0">
                <a:solidFill>
                  <a:schemeClr val="tx1"/>
                </a:solidFill>
              </a:rPr>
              <a:t>Каким бы ни был масштаб чертежа, размеры на нем указывают действительные.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6C9350-55E1-4AF7-B819-160C2437C9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818" y="4086048"/>
            <a:ext cx="2105892" cy="2535788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8106807C-3F34-49A6-AA00-13C17960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69" y="4060950"/>
            <a:ext cx="11343319" cy="22646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	На чертежах используют следующие масштабы: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Натуральный масштаб 1:1 (один к одному);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Масштаб увеличения – 2:1; 2,5:1; 4:1; 10:1;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Масштаб уменьшения – 1:2; 1:2,5; 1:4; 1:5;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4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EF3265-79A8-4209-B49F-D459FA4A01E3}"/>
              </a:ext>
            </a:extLst>
          </p:cNvPr>
          <p:cNvSpPr/>
          <p:nvPr/>
        </p:nvSpPr>
        <p:spPr>
          <a:xfrm>
            <a:off x="275786" y="403221"/>
            <a:ext cx="11580702" cy="172519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Segoe UI" panose="020B0502040204020203" pitchFamily="34" charset="0"/>
              <a:ea typeface="Yu Gothic UI Light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30F01-620C-48C4-AF94-7A747CDBEB91}"/>
              </a:ext>
            </a:extLst>
          </p:cNvPr>
          <p:cNvSpPr/>
          <p:nvPr/>
        </p:nvSpPr>
        <p:spPr>
          <a:xfrm>
            <a:off x="394478" y="420213"/>
            <a:ext cx="11343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3200" u="sng" dirty="0">
                <a:cs typeface="Times New Roman" panose="02020603050405020304" pitchFamily="18" charset="0"/>
              </a:rPr>
              <a:t>ЭСКИЗ</a:t>
            </a:r>
            <a:r>
              <a:rPr lang="ru-RU" sz="3200" dirty="0">
                <a:cs typeface="Times New Roman" panose="02020603050405020304" pitchFamily="18" charset="0"/>
              </a:rPr>
              <a:t> – это изображение предмета, выполненное от руки без точного соблюдения масштаба, с сохранением пропорций всех элементов изделия.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73FDE0-30B0-4E6A-BE32-C8DF9D2A99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691" y="2145407"/>
            <a:ext cx="2696107" cy="40466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FC901A-D984-4F1F-90BB-B24822B92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909" y="2487676"/>
            <a:ext cx="2910382" cy="35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263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</TotalTime>
  <Words>624</Words>
  <Application>Microsoft Office PowerPoint</Application>
  <PresentationFormat>Широкоэкранный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Segoe UI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Технологический процесс конструирования изделий из древесины</dc:title>
  <dc:creator>usher-7</dc:creator>
  <cp:lastModifiedBy>Pravdin's</cp:lastModifiedBy>
  <cp:revision>54</cp:revision>
  <dcterms:created xsi:type="dcterms:W3CDTF">2021-11-09T03:36:58Z</dcterms:created>
  <dcterms:modified xsi:type="dcterms:W3CDTF">2023-11-05T13:13:59Z</dcterms:modified>
</cp:coreProperties>
</file>