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76" r:id="rId5"/>
    <p:sldId id="279" r:id="rId6"/>
    <p:sldId id="275" r:id="rId7"/>
    <p:sldId id="274" r:id="rId8"/>
    <p:sldId id="273" r:id="rId9"/>
    <p:sldId id="272" r:id="rId10"/>
    <p:sldId id="269" r:id="rId11"/>
    <p:sldId id="271" r:id="rId12"/>
    <p:sldId id="281" r:id="rId13"/>
    <p:sldId id="270" r:id="rId14"/>
    <p:sldId id="282" r:id="rId15"/>
    <p:sldId id="260" r:id="rId16"/>
    <p:sldId id="25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6" autoAdjust="0"/>
  </p:normalViewPr>
  <p:slideViewPr>
    <p:cSldViewPr>
      <p:cViewPr varScale="1">
        <p:scale>
          <a:sx n="64" d="100"/>
          <a:sy n="64" d="100"/>
        </p:scale>
        <p:origin x="-15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24.03.2019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24.03.2019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24.03.2019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24.03.2019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24.03.2019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24.03.2019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B4C71EC6-210F-42DE-9C53-41977AD35B3D}" type="datetimeFigureOut">
              <a:rPr lang="ru-RU" smtClean="0"/>
              <a:t>24.03.2019</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interest.ru/topsrose/maud-humphrey-bogart/?lp=true" TargetMode="External"/><Relationship Id="rId7" Type="http://schemas.openxmlformats.org/officeDocument/2006/relationships/hyperlink" Target="https://yandex.ru/legal/fotki_termsofuse/" TargetMode="External"/><Relationship Id="rId2" Type="http://schemas.openxmlformats.org/officeDocument/2006/relationships/hyperlink" Target="https://en.wikipedia.org/wiki/Maud_Humphrey" TargetMode="External"/><Relationship Id="rId1" Type="http://schemas.openxmlformats.org/officeDocument/2006/relationships/slideLayout" Target="../slideLayouts/slideLayout2.xml"/><Relationship Id="rId6" Type="http://schemas.openxmlformats.org/officeDocument/2006/relationships/hyperlink" Target="http://yandex.ru/" TargetMode="External"/><Relationship Id="rId5" Type="http://schemas.openxmlformats.org/officeDocument/2006/relationships/hyperlink" Target="http://www.edwardianpromenade.com/women/fascinating-women-maud-humphrey/" TargetMode="External"/><Relationship Id="rId4" Type="http://schemas.openxmlformats.org/officeDocument/2006/relationships/hyperlink" Target="https://www.schifferbooks.com/maud-humphrey-her-permanent-imprint-on-american-illustration-2243.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236231"/>
            <a:ext cx="8772081" cy="1754326"/>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5400" b="1" cap="all" dirty="0">
                <a:ln w="0"/>
                <a:solidFill>
                  <a:srgbClr val="003300"/>
                </a:solidFill>
                <a:effectLst>
                  <a:reflection blurRad="12700" stA="50000" endPos="50000" dist="5000" dir="5400000" sy="-100000" rotWithShape="0"/>
                </a:effectLst>
                <a:latin typeface="Arial Black" panose="020B0A04020102020204" pitchFamily="34" charset="0"/>
              </a:rPr>
              <a:t>tender </a:t>
            </a:r>
            <a:r>
              <a:rPr lang="en-US" sz="5400" b="1" cap="all" dirty="0" smtClean="0">
                <a:ln w="0"/>
                <a:solidFill>
                  <a:srgbClr val="003300"/>
                </a:solidFill>
                <a:effectLst>
                  <a:reflection blurRad="12700" stA="50000" endPos="50000" dist="5000" dir="5400000" sy="-100000" rotWithShape="0"/>
                </a:effectLst>
                <a:latin typeface="Arial Black" panose="020B0A04020102020204" pitchFamily="34" charset="0"/>
              </a:rPr>
              <a:t>portraits’  </a:t>
            </a:r>
            <a:r>
              <a:rPr lang="en-US" sz="5400" b="1" cap="all" dirty="0">
                <a:ln w="0"/>
                <a:solidFill>
                  <a:srgbClr val="003300"/>
                </a:solidFill>
                <a:effectLst>
                  <a:reflection blurRad="12700" stA="50000" endPos="50000" dist="5000" dir="5400000" sy="-100000" rotWithShape="0"/>
                </a:effectLst>
                <a:latin typeface="Arial Black" panose="020B0A04020102020204" pitchFamily="34" charset="0"/>
              </a:rPr>
              <a:t>empire</a:t>
            </a:r>
            <a:endParaRPr lang="ru-RU" sz="5400" b="1" cap="all" dirty="0">
              <a:ln w="0"/>
              <a:solidFill>
                <a:srgbClr val="003300"/>
              </a:solidFill>
              <a:effectLst>
                <a:reflection blurRad="12700" stA="50000" endPos="50000" dist="5000" dir="5400000" sy="-100000" rotWithShape="0"/>
              </a:effectLst>
              <a:latin typeface="Arial Black" panose="020B0A04020102020204" pitchFamily="34" charset="0"/>
            </a:endParaRPr>
          </a:p>
        </p:txBody>
      </p:sp>
      <p:sp>
        <p:nvSpPr>
          <p:cNvPr id="5" name="Прямоугольник 4"/>
          <p:cNvSpPr/>
          <p:nvPr/>
        </p:nvSpPr>
        <p:spPr>
          <a:xfrm>
            <a:off x="4384374" y="4077072"/>
            <a:ext cx="4428343" cy="233910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Степанова, </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английского языка </a:t>
            </a:r>
          </a:p>
          <a:p>
            <a:pPr algn="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a:t>
            </a:r>
            <a:r>
              <a:rPr lang="ru-RU" sz="1600" b="1" spc="50" dirty="0" err="1"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СоюзаМ.В</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Чувашской 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lgn="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9</a:t>
            </a:r>
          </a:p>
        </p:txBody>
      </p:sp>
      <p:sp>
        <p:nvSpPr>
          <p:cNvPr id="6" name="Прямоугольник 5"/>
          <p:cNvSpPr/>
          <p:nvPr/>
        </p:nvSpPr>
        <p:spPr>
          <a:xfrm>
            <a:off x="4800966" y="1990557"/>
            <a:ext cx="4126349" cy="1015663"/>
          </a:xfrm>
          <a:prstGeom prst="rect">
            <a:avLst/>
          </a:prstGeom>
        </p:spPr>
        <p:txBody>
          <a:bodyPr wrap="square">
            <a:spAutoFit/>
          </a:bodyPr>
          <a:lstStyle/>
          <a:p>
            <a:pPr algn="r"/>
            <a:endParaRPr lang="ru-RU" sz="2000" dirty="0" smtClean="0">
              <a:ln>
                <a:solidFill>
                  <a:sysClr val="windowText" lastClr="000000"/>
                </a:solidFill>
              </a:ln>
              <a:solidFill>
                <a:srgbClr val="FF66FF"/>
              </a:solidFill>
              <a:latin typeface="Arial Black" panose="020B0A04020102020204" pitchFamily="34" charset="0"/>
            </a:endParaRPr>
          </a:p>
          <a:p>
            <a:pPr algn="r"/>
            <a:r>
              <a:rPr lang="en-US" sz="2000" dirty="0" smtClean="0">
                <a:ln>
                  <a:solidFill>
                    <a:sysClr val="windowText" lastClr="000000"/>
                  </a:solidFill>
                </a:ln>
                <a:solidFill>
                  <a:srgbClr val="FF66FF"/>
                </a:solidFill>
                <a:latin typeface="Arial Black" panose="020B0A04020102020204" pitchFamily="34" charset="0"/>
              </a:rPr>
              <a:t>Art </a:t>
            </a:r>
            <a:r>
              <a:rPr lang="en-US" sz="2000" dirty="0">
                <a:ln>
                  <a:solidFill>
                    <a:sysClr val="windowText" lastClr="000000"/>
                  </a:solidFill>
                </a:ln>
                <a:solidFill>
                  <a:srgbClr val="FF66FF"/>
                </a:solidFill>
                <a:latin typeface="Arial Black" panose="020B0A04020102020204" pitchFamily="34" charset="0"/>
              </a:rPr>
              <a:t>Gallery  </a:t>
            </a:r>
            <a:endParaRPr lang="en-US" sz="2000" dirty="0" smtClean="0">
              <a:ln>
                <a:solidFill>
                  <a:sysClr val="windowText" lastClr="000000"/>
                </a:solidFill>
              </a:ln>
              <a:solidFill>
                <a:srgbClr val="FF66FF"/>
              </a:solidFill>
              <a:latin typeface="Arial Black" panose="020B0A04020102020204" pitchFamily="34" charset="0"/>
            </a:endParaRPr>
          </a:p>
          <a:p>
            <a:pPr algn="r"/>
            <a:r>
              <a:rPr lang="en-US" sz="2000" dirty="0" smtClean="0">
                <a:ln>
                  <a:solidFill>
                    <a:sysClr val="windowText" lastClr="000000"/>
                  </a:solidFill>
                </a:ln>
                <a:solidFill>
                  <a:srgbClr val="FF66FF"/>
                </a:solidFill>
                <a:latin typeface="Arial Black" panose="020B0A04020102020204" pitchFamily="34" charset="0"/>
              </a:rPr>
              <a:t>for the 5</a:t>
            </a:r>
            <a:r>
              <a:rPr lang="en-US" sz="2000" baseline="30000" dirty="0" smtClean="0">
                <a:ln>
                  <a:solidFill>
                    <a:sysClr val="windowText" lastClr="000000"/>
                  </a:solidFill>
                </a:ln>
                <a:solidFill>
                  <a:srgbClr val="FF66FF"/>
                </a:solidFill>
                <a:latin typeface="Arial Black" panose="020B0A04020102020204" pitchFamily="34" charset="0"/>
              </a:rPr>
              <a:t>th</a:t>
            </a:r>
            <a:r>
              <a:rPr lang="en-US" sz="2000" dirty="0" smtClean="0">
                <a:ln>
                  <a:solidFill>
                    <a:sysClr val="windowText" lastClr="000000"/>
                  </a:solidFill>
                </a:ln>
                <a:solidFill>
                  <a:srgbClr val="FF66FF"/>
                </a:solidFill>
                <a:latin typeface="Arial Black" panose="020B0A04020102020204" pitchFamily="34" charset="0"/>
              </a:rPr>
              <a:t> -11</a:t>
            </a:r>
            <a:r>
              <a:rPr lang="en-US" sz="2000" baseline="30000" dirty="0" smtClean="0">
                <a:ln>
                  <a:solidFill>
                    <a:sysClr val="windowText" lastClr="000000"/>
                  </a:solidFill>
                </a:ln>
                <a:solidFill>
                  <a:srgbClr val="FF66FF"/>
                </a:solidFill>
                <a:latin typeface="Arial Black" panose="020B0A04020102020204" pitchFamily="34" charset="0"/>
              </a:rPr>
              <a:t>th</a:t>
            </a:r>
            <a:r>
              <a:rPr lang="en-US" sz="2000" dirty="0" smtClean="0">
                <a:ln>
                  <a:solidFill>
                    <a:sysClr val="windowText" lastClr="000000"/>
                  </a:solidFill>
                </a:ln>
                <a:solidFill>
                  <a:srgbClr val="FF66FF"/>
                </a:solidFill>
                <a:latin typeface="Arial Black" panose="020B0A04020102020204" pitchFamily="34" charset="0"/>
              </a:rPr>
              <a:t> Grades</a:t>
            </a:r>
            <a:endParaRPr lang="ru-RU" sz="2000" dirty="0" smtClean="0">
              <a:ln>
                <a:solidFill>
                  <a:sysClr val="windowText" lastClr="000000"/>
                </a:solidFill>
              </a:ln>
              <a:solidFill>
                <a:srgbClr val="FF66FF"/>
              </a:solidFill>
              <a:latin typeface="Arial Black" panose="020B0A04020102020204" pitchFamily="34" charset="0"/>
            </a:endParaRPr>
          </a:p>
        </p:txBody>
      </p:sp>
      <p:pic>
        <p:nvPicPr>
          <p:cNvPr id="11266" name="Picture 2" descr="Ð´ÐµÑÐº11 (610x700, 445Kb)"/>
          <p:cNvPicPr>
            <a:picLocks noChangeAspect="1" noChangeArrowheads="1"/>
          </p:cNvPicPr>
          <p:nvPr/>
        </p:nvPicPr>
        <p:blipFill rotWithShape="1">
          <a:blip r:embed="rId2">
            <a:extLst>
              <a:ext uri="{28A0092B-C50C-407E-A947-70E740481C1C}">
                <a14:useLocalDpi xmlns:a14="http://schemas.microsoft.com/office/drawing/2010/main" val="0"/>
              </a:ext>
            </a:extLst>
          </a:blip>
          <a:srcRect t="9801"/>
          <a:stretch/>
        </p:blipFill>
        <p:spPr bwMode="auto">
          <a:xfrm>
            <a:off x="467544" y="1628799"/>
            <a:ext cx="4171854" cy="4318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000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ÐÐ¾ÑÐ¾Ð¶ÐµÐµ Ð¸Ð·Ð¾Ð±ÑÐ°Ð¶ÐµÐ½Ð¸Ðµ"/>
          <p:cNvSpPr>
            <a:spLocks noChangeAspect="1" noChangeArrowheads="1"/>
          </p:cNvSpPr>
          <p:nvPr/>
        </p:nvSpPr>
        <p:spPr bwMode="auto">
          <a:xfrm>
            <a:off x="4620072" y="532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ÐÐ°ÑÑÐ¸Ð½ÐºÐ¸ Ð¿Ð¾ Ð·Ð°Ð¿ÑÐ¾ÑÑ Ð½Ð°ÑÑÐ¸ÑÑÑ Ð² Ð²Ð°Ð·Ðµ Ð¿Ð½Ð³"/>
          <p:cNvSpPr>
            <a:spLocks noChangeAspect="1" noChangeArrowheads="1"/>
          </p:cNvSpPr>
          <p:nvPr/>
        </p:nvSpPr>
        <p:spPr bwMode="auto">
          <a:xfrm>
            <a:off x="4772472" y="2056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580111" y="211709"/>
            <a:ext cx="3296817" cy="6494085"/>
          </a:xfrm>
          <a:prstGeom prst="rect">
            <a:avLst/>
          </a:prstGeom>
        </p:spPr>
        <p:txBody>
          <a:bodyPr wrap="square">
            <a:spAutoFit/>
          </a:bodyPr>
          <a:lstStyle/>
          <a:p>
            <a:pPr lvl="0" algn="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Maud’s chosen medium was watercolor, and her distinctive dry watercolor technique lent well to her sketches of babies and children. </a:t>
            </a:r>
          </a:p>
        </p:txBody>
      </p:sp>
      <p:pic>
        <p:nvPicPr>
          <p:cNvPr id="7170" name="Picture 2" descr="Ð´ÐµÑÐº4 (546x700, 308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65598"/>
            <a:ext cx="4825321" cy="618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833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298042" y="1196752"/>
            <a:ext cx="3049821" cy="4524315"/>
          </a:xfrm>
          <a:prstGeom prst="rect">
            <a:avLst/>
          </a:prstGeom>
        </p:spPr>
        <p:txBody>
          <a:bodyPr wrap="square">
            <a:spAutoFit/>
          </a:bodyPr>
          <a:lstStyle/>
          <a:p>
            <a:pPr lvl="0"/>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She collaborated with her sister Mabel on two miniature books, published by Stokes Co.</a:t>
            </a:r>
            <a:endParaRPr lang="ru-RU"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p:txBody>
      </p:sp>
      <p:pic>
        <p:nvPicPr>
          <p:cNvPr id="13314" name="Picture 2" descr="https://img1.liveinternet.ru/images/attach/d/2/147/834/147834179_detk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48743"/>
            <a:ext cx="4465315" cy="6257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8719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Ð´ÐµÑÐº5 (547x700, 281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58060"/>
            <a:ext cx="4846973" cy="619384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ÐÐ¾ÑÐ¾Ð¶ÐµÐµ Ð¸Ð·Ð¾Ð±ÑÐ°Ð¶ÐµÐ½Ð¸Ðµ"/>
          <p:cNvSpPr>
            <a:spLocks noChangeAspect="1" noChangeArrowheads="1"/>
          </p:cNvSpPr>
          <p:nvPr/>
        </p:nvSpPr>
        <p:spPr bwMode="auto">
          <a:xfrm>
            <a:off x="4620072" y="532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ÐÐ°ÑÑÐ¸Ð½ÐºÐ¸ Ð¿Ð¾ Ð·Ð°Ð¿ÑÐ¾ÑÑ Ð½Ð°ÑÑÐ¸ÑÑÑ Ð² Ð²Ð°Ð·Ðµ Ð¿Ð½Ð³"/>
          <p:cNvSpPr>
            <a:spLocks noChangeAspect="1" noChangeArrowheads="1"/>
          </p:cNvSpPr>
          <p:nvPr/>
        </p:nvSpPr>
        <p:spPr bwMode="auto">
          <a:xfrm>
            <a:off x="4772472" y="2056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283968" y="221407"/>
            <a:ext cx="4745360" cy="6294031"/>
          </a:xfrm>
          <a:prstGeom prst="rect">
            <a:avLst/>
          </a:prstGeom>
        </p:spPr>
        <p:txBody>
          <a:bodyPr wrap="square">
            <a:spAutoFit/>
          </a:bodyPr>
          <a:lstStyle/>
          <a:p>
            <a:pPr lvl="0" algn="r"/>
            <a:r>
              <a:rPr lang="en-US" sz="31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Her marriage to Dr. Belmont De Forest Bogart, a fashionable surgeon, </a:t>
            </a:r>
            <a:r>
              <a:rPr lang="en-US" sz="31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pushed </a:t>
            </a:r>
            <a:r>
              <a:rPr lang="en-US" sz="31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them into the Social Register, and Maud’s talents–which included exceptionally popular books of her illustrations, and the ad campaign for </a:t>
            </a:r>
            <a:r>
              <a:rPr lang="en-US" sz="3100" b="1" dirty="0" err="1">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Mellins</a:t>
            </a:r>
            <a:r>
              <a:rPr lang="en-US" sz="31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 Baby </a:t>
            </a:r>
            <a:r>
              <a:rPr lang="en-US" sz="31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Food.</a:t>
            </a:r>
            <a:endParaRPr lang="en-US" sz="31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98546567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276062" y="1196752"/>
            <a:ext cx="2778421" cy="4031873"/>
          </a:xfrm>
          <a:prstGeom prst="rect">
            <a:avLst/>
          </a:prstGeom>
        </p:spPr>
        <p:txBody>
          <a:bodyPr wrap="square">
            <a:spAutoFit/>
          </a:bodyPr>
          <a:lstStyle/>
          <a:p>
            <a:pPr lvl="0"/>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She </a:t>
            </a: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maintained her art career even after marriage and a </a:t>
            </a: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family.</a:t>
            </a:r>
            <a:endParaRPr lang="ru-RU"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p:txBody>
      </p:sp>
      <p:pic>
        <p:nvPicPr>
          <p:cNvPr id="9218" name="Picture 2" descr="Ð´ÐµÑÐº6 (599x700, 429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3073" y="312737"/>
            <a:ext cx="5314242" cy="621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47277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ÐÐ¾ÑÐ¾Ð¶ÐµÐµ Ð¸Ð·Ð¾Ð±ÑÐ°Ð¶ÐµÐ½Ð¸Ðµ"/>
          <p:cNvSpPr>
            <a:spLocks noChangeAspect="1" noChangeArrowheads="1"/>
          </p:cNvSpPr>
          <p:nvPr/>
        </p:nvSpPr>
        <p:spPr bwMode="auto">
          <a:xfrm>
            <a:off x="4620072" y="532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ÐÐ°ÑÑÐ¸Ð½ÐºÐ¸ Ð¿Ð¾ Ð·Ð°Ð¿ÑÐ¾ÑÑ Ð½Ð°ÑÑÐ¸ÑÑÑ Ð² Ð²Ð°Ð·Ðµ Ð¿Ð½Ð³"/>
          <p:cNvSpPr>
            <a:spLocks noChangeAspect="1" noChangeArrowheads="1"/>
          </p:cNvSpPr>
          <p:nvPr/>
        </p:nvSpPr>
        <p:spPr bwMode="auto">
          <a:xfrm>
            <a:off x="4772472" y="20565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220072" y="1473593"/>
            <a:ext cx="3656857" cy="3539430"/>
          </a:xfrm>
          <a:prstGeom prst="rect">
            <a:avLst/>
          </a:prstGeom>
        </p:spPr>
        <p:txBody>
          <a:bodyPr wrap="square">
            <a:spAutoFit/>
          </a:bodyPr>
          <a:lstStyle/>
          <a:p>
            <a:pPr lvl="0" algn="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Today, </a:t>
            </a:r>
            <a:endPar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a:p>
            <a:pPr lvl="0" algn="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there </a:t>
            </a: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is </a:t>
            </a:r>
            <a:endPar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a:p>
            <a:pPr lvl="0" algn="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a </a:t>
            </a: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resurgence of </a:t>
            </a: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interest</a:t>
            </a:r>
          </a:p>
          <a:p>
            <a:pPr lvl="0" algn="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 </a:t>
            </a: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in Maud Humphrey’s </a:t>
            </a: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work.</a:t>
            </a:r>
            <a:endPar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p:txBody>
      </p:sp>
      <p:pic>
        <p:nvPicPr>
          <p:cNvPr id="10242" name="Picture 2" descr="Ð´ÐµÑÐº10 (476x700, 374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94" y="307802"/>
            <a:ext cx="4285293" cy="6301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59601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5978" y="1484784"/>
            <a:ext cx="8712968" cy="3457870"/>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45720" lvl="0" algn="ctr">
              <a:lnSpc>
                <a:spcPct val="150000"/>
              </a:lnSpc>
              <a:spcBef>
                <a:spcPct val="20000"/>
              </a:spcBef>
              <a:spcAft>
                <a:spcPts val="300"/>
              </a:spcAft>
              <a:buClr>
                <a:srgbClr val="FA8D3D">
                  <a:lumMod val="75000"/>
                </a:srgbClr>
              </a:buClr>
              <a:buSzPct val="130000"/>
              <a:defRPr/>
            </a:pPr>
            <a:r>
              <a:rPr lang="en-US" sz="3200" b="1" cap="all" dirty="0" smtClean="0">
                <a:ln w="0"/>
                <a:solidFill>
                  <a:srgbClr val="003300"/>
                </a:solidFill>
                <a:effectLst>
                  <a:reflection blurRad="12700" stA="50000" endPos="50000" dist="5000" dir="5400000" sy="-100000" rotWithShape="0"/>
                </a:effectLst>
                <a:latin typeface="Arial Black" panose="020B0A04020102020204" pitchFamily="34" charset="0"/>
              </a:rPr>
              <a:t>Thank you </a:t>
            </a:r>
          </a:p>
          <a:p>
            <a:pPr marL="45720" lvl="0" algn="ctr">
              <a:lnSpc>
                <a:spcPct val="150000"/>
              </a:lnSpc>
              <a:spcBef>
                <a:spcPct val="20000"/>
              </a:spcBef>
              <a:spcAft>
                <a:spcPts val="300"/>
              </a:spcAft>
              <a:buClr>
                <a:srgbClr val="FA8D3D">
                  <a:lumMod val="75000"/>
                </a:srgbClr>
              </a:buClr>
              <a:buSzPct val="130000"/>
              <a:defRPr/>
            </a:pPr>
            <a:r>
              <a:rPr lang="en-US" sz="3200" b="1" cap="all" dirty="0" smtClean="0">
                <a:ln w="0"/>
                <a:solidFill>
                  <a:srgbClr val="003300"/>
                </a:solidFill>
                <a:effectLst>
                  <a:reflection blurRad="12700" stA="50000" endPos="50000" dist="5000" dir="5400000" sy="-100000" rotWithShape="0"/>
                </a:effectLst>
                <a:latin typeface="Arial Black" panose="020B0A04020102020204" pitchFamily="34" charset="0"/>
              </a:rPr>
              <a:t>for visiting our gallery!</a:t>
            </a:r>
            <a:endParaRPr lang="en-US" sz="3200" b="1" cap="all" dirty="0">
              <a:ln w="0"/>
              <a:solidFill>
                <a:srgbClr val="003300"/>
              </a:solidFill>
              <a:effectLst>
                <a:reflection blurRad="12700" stA="50000" endPos="50000" dist="5000" dir="5400000" sy="-100000" rotWithShape="0"/>
              </a:effectLst>
              <a:latin typeface="Arial Black" panose="020B0A04020102020204" pitchFamily="34" charset="0"/>
            </a:endParaRPr>
          </a:p>
          <a:p>
            <a:pPr marL="45720" lvl="0" algn="ctr">
              <a:lnSpc>
                <a:spcPct val="150000"/>
              </a:lnSpc>
              <a:spcBef>
                <a:spcPct val="20000"/>
              </a:spcBef>
              <a:spcAft>
                <a:spcPts val="300"/>
              </a:spcAft>
              <a:buClr>
                <a:srgbClr val="FA8D3D">
                  <a:lumMod val="75000"/>
                </a:srgbClr>
              </a:buClr>
              <a:buSzPct val="130000"/>
              <a:defRPr/>
            </a:pPr>
            <a:endParaRPr lang="en-US" sz="3200" b="1" cap="all" dirty="0" smtClean="0">
              <a:ln w="0"/>
              <a:solidFill>
                <a:srgbClr val="003300"/>
              </a:solidFill>
              <a:effectLst>
                <a:reflection blurRad="12700" stA="50000" endPos="50000" dist="5000" dir="5400000" sy="-100000" rotWithShape="0"/>
              </a:effectLst>
              <a:latin typeface="Arial Black" panose="020B0A04020102020204" pitchFamily="34" charset="0"/>
            </a:endParaRPr>
          </a:p>
          <a:p>
            <a:pPr marL="45720" lvl="0" algn="ctr">
              <a:lnSpc>
                <a:spcPct val="150000"/>
              </a:lnSpc>
              <a:spcBef>
                <a:spcPct val="20000"/>
              </a:spcBef>
              <a:spcAft>
                <a:spcPts val="300"/>
              </a:spcAft>
              <a:buClr>
                <a:srgbClr val="FA8D3D">
                  <a:lumMod val="75000"/>
                </a:srgbClr>
              </a:buClr>
              <a:buSzPct val="130000"/>
              <a:defRPr/>
            </a:pPr>
            <a:r>
              <a:rPr lang="en-US" sz="3200" b="1" cap="all" dirty="0" smtClean="0">
                <a:ln w="0"/>
                <a:solidFill>
                  <a:srgbClr val="003300"/>
                </a:solidFill>
                <a:effectLst>
                  <a:reflection blurRad="12700" stA="50000" endPos="50000" dist="5000" dir="5400000" sy="-100000" rotWithShape="0"/>
                </a:effectLst>
                <a:latin typeface="Arial Black" panose="020B0A04020102020204" pitchFamily="34" charset="0"/>
              </a:rPr>
              <a:t>See </a:t>
            </a:r>
            <a:r>
              <a:rPr lang="en-US" sz="3200" b="1" cap="all" smtClean="0">
                <a:ln w="0"/>
                <a:solidFill>
                  <a:srgbClr val="003300"/>
                </a:solidFill>
                <a:effectLst>
                  <a:reflection blurRad="12700" stA="50000" endPos="50000" dist="5000" dir="5400000" sy="-100000" rotWithShape="0"/>
                </a:effectLst>
                <a:latin typeface="Arial Black" panose="020B0A04020102020204" pitchFamily="34" charset="0"/>
              </a:rPr>
              <a:t>you </a:t>
            </a:r>
            <a:endParaRPr lang="en-US" sz="3200" b="1" cap="all" dirty="0">
              <a:ln w="0"/>
              <a:solidFill>
                <a:srgbClr val="003300"/>
              </a:solidFill>
              <a:effectLst>
                <a:reflection blurRad="12700" stA="50000" endPos="50000" dist="5000" dir="5400000" sy="-100000" rotWithShape="0"/>
              </a:effectLst>
              <a:latin typeface="Arial Black" panose="020B0A04020102020204" pitchFamily="34" charset="0"/>
            </a:endParaRPr>
          </a:p>
        </p:txBody>
      </p:sp>
    </p:spTree>
    <p:extLst>
      <p:ext uri="{BB962C8B-B14F-4D97-AF65-F5344CB8AC3E}">
        <p14:creationId xmlns:p14="http://schemas.microsoft.com/office/powerpoint/2010/main" val="339327888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467544" y="2780928"/>
            <a:ext cx="8280920" cy="12715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a:lstStyle>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Источник: </a:t>
            </a:r>
            <a:endParaRPr lang="en-US" sz="2000" b="0" dirty="0" smtClean="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2000" b="0" dirty="0">
                <a:solidFill>
                  <a:schemeClr val="tx1"/>
                </a:solidFill>
                <a:effectLst/>
                <a:latin typeface="Arial Black" panose="020B0A04020102020204" pitchFamily="34" charset="0"/>
              </a:rPr>
              <a:t>Maud Humphrey  </a:t>
            </a:r>
            <a:r>
              <a:rPr lang="en-US" sz="2000" b="0" dirty="0">
                <a:solidFill>
                  <a:schemeClr val="tx1"/>
                </a:solidFill>
                <a:effectLst/>
                <a:latin typeface="Arial Black" panose="020B0A04020102020204" pitchFamily="34" charset="0"/>
                <a:hlinkClick r:id="rId2"/>
              </a:rPr>
              <a:t>https://</a:t>
            </a:r>
            <a:r>
              <a:rPr lang="en-US" sz="2000" b="0" dirty="0" smtClean="0">
                <a:solidFill>
                  <a:schemeClr val="tx1"/>
                </a:solidFill>
                <a:effectLst/>
                <a:latin typeface="Arial Black" panose="020B0A04020102020204" pitchFamily="34" charset="0"/>
                <a:hlinkClick r:id="rId2"/>
              </a:rPr>
              <a:t>en.wikipedia.org/wiki/Maud_Humphrey</a:t>
            </a:r>
            <a:r>
              <a:rPr lang="en-US" sz="2000" b="0" dirty="0" smtClean="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en-US" sz="2000" b="0" dirty="0">
                <a:solidFill>
                  <a:schemeClr val="tx1"/>
                </a:solidFill>
                <a:effectLst/>
                <a:latin typeface="Arial Black" panose="020B0A04020102020204" pitchFamily="34" charset="0"/>
              </a:rPr>
              <a:t>Maud Humphrey </a:t>
            </a:r>
            <a:r>
              <a:rPr lang="en-US" sz="2000" b="0" dirty="0" smtClean="0">
                <a:solidFill>
                  <a:schemeClr val="tx1"/>
                </a:solidFill>
                <a:effectLst/>
                <a:latin typeface="Arial Black" panose="020B0A04020102020204" pitchFamily="34" charset="0"/>
              </a:rPr>
              <a:t>Bogart  </a:t>
            </a:r>
            <a:r>
              <a:rPr lang="en-US" sz="2000" b="0" dirty="0" smtClean="0">
                <a:solidFill>
                  <a:schemeClr val="tx1"/>
                </a:solidFill>
                <a:effectLst/>
                <a:latin typeface="Arial Black" panose="020B0A04020102020204" pitchFamily="34" charset="0"/>
                <a:hlinkClick r:id="rId3"/>
              </a:rPr>
              <a:t>https</a:t>
            </a:r>
            <a:r>
              <a:rPr lang="en-US" sz="2000" b="0" dirty="0">
                <a:solidFill>
                  <a:schemeClr val="tx1"/>
                </a:solidFill>
                <a:effectLst/>
                <a:latin typeface="Arial Black" panose="020B0A04020102020204" pitchFamily="34" charset="0"/>
                <a:hlinkClick r:id="rId3"/>
              </a:rPr>
              <a:t>://www.pinterest.ru/topsrose/maud-humphrey-bogart/?</a:t>
            </a:r>
            <a:r>
              <a:rPr lang="en-US" sz="2000" b="0" dirty="0" smtClean="0">
                <a:solidFill>
                  <a:schemeClr val="tx1"/>
                </a:solidFill>
                <a:effectLst/>
                <a:latin typeface="Arial Black" panose="020B0A04020102020204" pitchFamily="34" charset="0"/>
                <a:hlinkClick r:id="rId3"/>
              </a:rPr>
              <a:t>lp=true</a:t>
            </a:r>
            <a:r>
              <a:rPr lang="en-US" sz="2000" b="0" dirty="0">
                <a:solidFill>
                  <a:schemeClr val="tx1"/>
                </a:solidFill>
                <a:effectLst/>
                <a:latin typeface="Arial Black" panose="020B0A04020102020204" pitchFamily="34" charset="0"/>
              </a:rPr>
              <a:t> </a:t>
            </a:r>
            <a:endParaRPr lang="en-US" sz="2000" b="0" dirty="0" smtClean="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en-US" sz="2000" b="0" dirty="0" smtClean="0">
                <a:solidFill>
                  <a:schemeClr val="tx1"/>
                </a:solidFill>
                <a:effectLst/>
                <a:latin typeface="Arial Black" panose="020B0A04020102020204" pitchFamily="34" charset="0"/>
              </a:rPr>
              <a:t>Maud </a:t>
            </a:r>
            <a:r>
              <a:rPr lang="en-US" sz="2000" b="0" dirty="0">
                <a:solidFill>
                  <a:schemeClr val="tx1"/>
                </a:solidFill>
                <a:effectLst/>
                <a:latin typeface="Arial Black" panose="020B0A04020102020204" pitchFamily="34" charset="0"/>
              </a:rPr>
              <a:t>Humphrey </a:t>
            </a:r>
            <a:r>
              <a:rPr lang="en-US" sz="2000" b="0" dirty="0" smtClean="0">
                <a:solidFill>
                  <a:schemeClr val="tx1"/>
                </a:solidFill>
                <a:effectLst/>
                <a:latin typeface="Arial Black" panose="020B0A04020102020204" pitchFamily="34" charset="0"/>
                <a:hlinkClick r:id="rId4"/>
              </a:rPr>
              <a:t>https</a:t>
            </a:r>
            <a:r>
              <a:rPr lang="en-US" sz="2000" b="0" dirty="0">
                <a:solidFill>
                  <a:schemeClr val="tx1"/>
                </a:solidFill>
                <a:effectLst/>
                <a:latin typeface="Arial Black" panose="020B0A04020102020204" pitchFamily="34" charset="0"/>
                <a:hlinkClick r:id="rId4"/>
              </a:rPr>
              <a:t>://</a:t>
            </a:r>
            <a:r>
              <a:rPr lang="en-US" sz="2000" b="0" dirty="0" smtClean="0">
                <a:solidFill>
                  <a:schemeClr val="tx1"/>
                </a:solidFill>
                <a:effectLst/>
                <a:latin typeface="Arial Black" panose="020B0A04020102020204" pitchFamily="34" charset="0"/>
                <a:hlinkClick r:id="rId4"/>
              </a:rPr>
              <a:t>www.schifferbooks.com/maud-humphrey-her-permanent-imprint-on-american-illustration-2243.html</a:t>
            </a:r>
            <a:r>
              <a:rPr lang="en-US" sz="2000" b="0" dirty="0" smtClean="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en-US" sz="2000" b="0" dirty="0">
                <a:solidFill>
                  <a:schemeClr val="tx1"/>
                </a:solidFill>
                <a:effectLst/>
                <a:latin typeface="Arial Black" panose="020B0A04020102020204" pitchFamily="34" charset="0"/>
              </a:rPr>
              <a:t>Fascinating Women: Maud Humphrey </a:t>
            </a:r>
            <a:r>
              <a:rPr lang="en-US" sz="2000" b="0" dirty="0" smtClean="0">
                <a:solidFill>
                  <a:schemeClr val="tx1"/>
                </a:solidFill>
                <a:effectLst/>
                <a:latin typeface="Arial Black" panose="020B0A04020102020204" pitchFamily="34" charset="0"/>
                <a:hlinkClick r:id="rId5"/>
              </a:rPr>
              <a:t>http</a:t>
            </a:r>
            <a:r>
              <a:rPr lang="en-US" sz="2000" b="0" dirty="0">
                <a:solidFill>
                  <a:schemeClr val="tx1"/>
                </a:solidFill>
                <a:effectLst/>
                <a:latin typeface="Arial Black" panose="020B0A04020102020204" pitchFamily="34" charset="0"/>
                <a:hlinkClick r:id="rId5"/>
              </a:rPr>
              <a:t>://www.edwardianpromenade.com/women/fascinating-women-maud-humphrey</a:t>
            </a:r>
            <a:r>
              <a:rPr lang="en-US" sz="2000" b="0" dirty="0" smtClean="0">
                <a:solidFill>
                  <a:schemeClr val="tx1"/>
                </a:solidFill>
                <a:effectLst/>
                <a:latin typeface="Arial Black" panose="020B0A04020102020204" pitchFamily="34" charset="0"/>
                <a:hlinkClick r:id="rId5"/>
              </a:rPr>
              <a:t>/</a:t>
            </a:r>
            <a:r>
              <a:rPr lang="en-US" sz="2000" b="0" dirty="0" smtClean="0">
                <a:solidFill>
                  <a:schemeClr val="tx1"/>
                </a:solidFill>
                <a:effectLst/>
                <a:latin typeface="Arial Black" panose="020B0A04020102020204" pitchFamily="34" charset="0"/>
              </a:rPr>
              <a:t> </a:t>
            </a:r>
            <a:endParaRPr lang="en-US" sz="2000" b="0" dirty="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Изображения </a:t>
            </a:r>
            <a:r>
              <a:rPr lang="ru-RU" sz="2000" b="0" dirty="0">
                <a:solidFill>
                  <a:schemeClr val="tx1"/>
                </a:solidFill>
                <a:effectLst/>
                <a:latin typeface="Arial Black" panose="020B0A04020102020204" pitchFamily="34" charset="0"/>
              </a:rPr>
              <a:t>взяты на сайте    </a:t>
            </a:r>
            <a:r>
              <a:rPr lang="ru-RU" sz="2000" b="0" dirty="0">
                <a:solidFill>
                  <a:schemeClr val="tx1"/>
                </a:solidFill>
                <a:effectLst/>
                <a:latin typeface="Arial Black" panose="020B0A04020102020204" pitchFamily="34" charset="0"/>
                <a:hlinkClick r:id="rId6"/>
              </a:rPr>
              <a:t>http://</a:t>
            </a:r>
            <a:r>
              <a:rPr lang="ru-RU" sz="2000" b="0" dirty="0" smtClean="0">
                <a:solidFill>
                  <a:schemeClr val="tx1"/>
                </a:solidFill>
                <a:effectLst/>
                <a:latin typeface="Arial Black" panose="020B0A04020102020204" pitchFamily="34" charset="0"/>
                <a:hlinkClick r:id="rId6"/>
              </a:rPr>
              <a:t>yandex.ru</a:t>
            </a:r>
            <a:r>
              <a:rPr lang="ru-RU" sz="2000" b="0" dirty="0" smtClean="0">
                <a:solidFill>
                  <a:schemeClr val="tx1"/>
                </a:solidFill>
                <a:effectLst/>
                <a:latin typeface="Arial Black" panose="020B0A04020102020204" pitchFamily="34" charset="0"/>
              </a:rPr>
              <a:t> </a:t>
            </a:r>
            <a:r>
              <a:rPr lang="ru-RU" sz="2000" b="0" dirty="0">
                <a:solidFill>
                  <a:schemeClr val="tx1"/>
                </a:solidFill>
                <a:effectLst/>
                <a:latin typeface="Arial Black" panose="020B0A04020102020204" pitchFamily="34" charset="0"/>
              </a:rPr>
              <a:t>	</a:t>
            </a:r>
          </a:p>
          <a:p>
            <a:pPr marL="45720" lvl="0" algn="l" eaLnBrk="1" fontAlgn="auto" hangingPunct="1">
              <a:spcBef>
                <a:spcPct val="20000"/>
              </a:spcBef>
              <a:spcAft>
                <a:spcPts val="300"/>
              </a:spcAft>
              <a:buClr>
                <a:srgbClr val="FA8D3D">
                  <a:lumMod val="75000"/>
                </a:srgbClr>
              </a:buClr>
              <a:buSzPct val="130000"/>
              <a:defRPr/>
            </a:pPr>
            <a:r>
              <a:rPr lang="ru-RU" sz="2000" b="0" dirty="0">
                <a:solidFill>
                  <a:schemeClr val="tx1"/>
                </a:solidFill>
                <a:effectLst/>
                <a:latin typeface="Arial Black" panose="020B0A04020102020204" pitchFamily="34" charset="0"/>
              </a:rPr>
              <a:t>Условия использования сайта </a:t>
            </a:r>
            <a:r>
              <a:rPr lang="ru-RU" sz="2000" b="0" dirty="0">
                <a:solidFill>
                  <a:schemeClr val="tx1"/>
                </a:solidFill>
                <a:effectLst/>
                <a:latin typeface="Arial Black" panose="020B0A04020102020204" pitchFamily="34" charset="0"/>
                <a:hlinkClick r:id="rId7"/>
              </a:rPr>
              <a:t>https://yandex.ru/legal/fotki_termsofuse</a:t>
            </a:r>
            <a:r>
              <a:rPr lang="ru-RU" sz="2000" b="0" dirty="0" smtClean="0">
                <a:solidFill>
                  <a:schemeClr val="tx1"/>
                </a:solidFill>
                <a:effectLst/>
                <a:latin typeface="Arial Black" panose="020B0A04020102020204" pitchFamily="34" charset="0"/>
                <a:hlinkClick r:id="rId7"/>
              </a:rPr>
              <a:t>/</a:t>
            </a:r>
            <a:r>
              <a:rPr lang="ru-RU" sz="2000" b="0" dirty="0" smtClean="0">
                <a:solidFill>
                  <a:schemeClr val="tx1"/>
                </a:solidFill>
                <a:effectLst/>
                <a:latin typeface="Arial Black" panose="020B0A04020102020204" pitchFamily="34" charset="0"/>
              </a:rPr>
              <a:t> </a:t>
            </a:r>
            <a:endParaRPr lang="ru-RU" sz="2000" b="0" dirty="0">
              <a:solidFill>
                <a:schemeClr val="tx1"/>
              </a:solidFill>
              <a:effectLst/>
              <a:latin typeface="Arial Black" panose="020B0A04020102020204" pitchFamily="34" charset="0"/>
            </a:endParaRPr>
          </a:p>
          <a:p>
            <a:pPr marL="45720" lvl="0" algn="l" eaLnBrk="1" fontAlgn="auto" hangingPunct="1">
              <a:spcBef>
                <a:spcPct val="20000"/>
              </a:spcBef>
              <a:spcAft>
                <a:spcPts val="300"/>
              </a:spcAft>
              <a:buClr>
                <a:srgbClr val="FA8D3D">
                  <a:lumMod val="75000"/>
                </a:srgbClr>
              </a:buClr>
              <a:buSzPct val="130000"/>
              <a:defRPr/>
            </a:pPr>
            <a:r>
              <a:rPr lang="ru-RU" sz="2000" b="0" dirty="0" smtClean="0">
                <a:solidFill>
                  <a:schemeClr val="tx1"/>
                </a:solidFill>
                <a:effectLst/>
                <a:latin typeface="Arial Black" panose="020B0A04020102020204" pitchFamily="34" charset="0"/>
              </a:rPr>
              <a:t> </a:t>
            </a:r>
            <a:endParaRPr lang="ru-RU" sz="2000" b="0" dirty="0">
              <a:solidFill>
                <a:schemeClr val="tx1"/>
              </a:solidFill>
              <a:effectLst/>
              <a:latin typeface="Arial Black" panose="020B0A04020102020204" pitchFamily="34" charset="0"/>
            </a:endParaRPr>
          </a:p>
        </p:txBody>
      </p:sp>
    </p:spTree>
    <p:extLst>
      <p:ext uri="{BB962C8B-B14F-4D97-AF65-F5344CB8AC3E}">
        <p14:creationId xmlns:p14="http://schemas.microsoft.com/office/powerpoint/2010/main" val="92919281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 name="Прямоугольник 1"/>
          <p:cNvSpPr/>
          <p:nvPr/>
        </p:nvSpPr>
        <p:spPr>
          <a:xfrm>
            <a:off x="130652" y="980728"/>
            <a:ext cx="4585364" cy="3539430"/>
          </a:xfrm>
          <a:prstGeom prst="rect">
            <a:avLst/>
          </a:prstGeom>
        </p:spPr>
        <p:txBody>
          <a:bodyPr wrap="square">
            <a:spAutoFit/>
          </a:bodyPr>
          <a:lstStyle/>
          <a:p>
            <a:pPr algn="ctr"/>
            <a:r>
              <a:rPr lang="en-US" sz="4000"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rPr>
              <a:t> </a:t>
            </a:r>
            <a:r>
              <a:rPr lang="en-US" sz="4000"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rPr>
              <a:t>Meet Maud Humphrey!</a:t>
            </a:r>
            <a:endParaRPr lang="ru-RU" sz="4000"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endParaRPr>
          </a:p>
          <a:p>
            <a:pPr algn="ctr"/>
            <a:endParaRPr lang="ru-RU" sz="4000"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endParaRPr>
          </a:p>
          <a:p>
            <a:pPr algn="ctr"/>
            <a:r>
              <a:rPr lang="en-US" sz="4000"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rPr>
              <a:t> </a:t>
            </a:r>
            <a:r>
              <a:rPr lang="en-US" sz="3200"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rPr>
              <a:t>(March </a:t>
            </a:r>
            <a:r>
              <a:rPr lang="en-US" sz="3200" b="1" cap="all"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rPr>
              <a:t>30</a:t>
            </a:r>
            <a:r>
              <a:rPr lang="en-US" sz="3200"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rPr>
              <a:t>, 1868 – November 22, 1940)</a:t>
            </a:r>
            <a:endParaRPr lang="ru-RU" sz="3200" b="1" cap="all"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latin typeface="Arial Black" panose="020B0A04020102020204" pitchFamily="34" charset="0"/>
            </a:endParaRPr>
          </a:p>
        </p:txBody>
      </p:sp>
      <p:pic>
        <p:nvPicPr>
          <p:cNvPr id="14338" name="Picture 2" descr="https://upload.wikimedia.org/wikipedia/commons/thumb/0/0a/Maud_Humphrey_from_American_Women%2C_1897_-_cropped.jpg/332px-Maud_Humphrey_from_American_Women%2C_1897_-_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56592"/>
            <a:ext cx="4170412" cy="62807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20757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83899" y="1404879"/>
            <a:ext cx="3255913" cy="4031873"/>
          </a:xfrm>
          <a:prstGeom prst="rect">
            <a:avLst/>
          </a:prstGeom>
        </p:spPr>
        <p:txBody>
          <a:bodyPr wrap="square">
            <a:spAutoFit/>
          </a:bodyPr>
          <a:lstStyle/>
          <a:p>
            <a:pPr lvl="0"/>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Maud Humphrey </a:t>
            </a: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was </a:t>
            </a: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a commercial illustrator, water colorist, and suffragette from the United States. </a:t>
            </a:r>
            <a:endParaRPr lang="ru-RU"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endParaRPr>
          </a:p>
        </p:txBody>
      </p:sp>
      <p:pic>
        <p:nvPicPr>
          <p:cNvPr id="1026" name="Picture 2" descr="Ð´ÐµÑÐº ÑÐ°Ð¼ ÑÐ°Ð¼ (513x700, 425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969" y="202250"/>
            <a:ext cx="4717498" cy="643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212329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ÐÐ¾ÑÐ¾Ð¶ÐµÐµ Ð¸Ð·Ð¾Ð±ÑÐ°Ð¶ÐµÐ½Ð¸Ðµ"/>
          <p:cNvSpPr>
            <a:spLocks noChangeAspect="1" noChangeArrowheads="1"/>
          </p:cNvSpPr>
          <p:nvPr/>
        </p:nvSpPr>
        <p:spPr bwMode="auto">
          <a:xfrm>
            <a:off x="4548064" y="946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ÐÐ°ÑÑÐ¸Ð½ÐºÐ¸ Ð¿Ð¾ Ð·Ð°Ð¿ÑÐ¾ÑÑ Ð½Ð°ÑÑÐ¸ÑÑÑ Ð² Ð²Ð°Ð·Ðµ Ð¿Ð½Ð³"/>
          <p:cNvSpPr>
            <a:spLocks noChangeAspect="1" noChangeArrowheads="1"/>
          </p:cNvSpPr>
          <p:nvPr/>
        </p:nvSpPr>
        <p:spPr bwMode="auto">
          <a:xfrm>
            <a:off x="4700464" y="24703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5652120" y="139124"/>
            <a:ext cx="3240360" cy="6494085"/>
          </a:xfrm>
          <a:prstGeom prst="rect">
            <a:avLst/>
          </a:prstGeom>
        </p:spPr>
        <p:txBody>
          <a:bodyPr wrap="square">
            <a:spAutoFit/>
          </a:bodyPr>
          <a:lstStyle/>
          <a:p>
            <a:pPr lvl="0" algn="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 </a:t>
            </a: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She is </a:t>
            </a: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now known for being the mother of Academy Award winner Humphrey </a:t>
            </a:r>
            <a:r>
              <a:rPr lang="en-US" sz="3200" b="1" dirty="0" err="1"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Bogart,one</a:t>
            </a:r>
            <a:r>
              <a:rPr lang="en-US" sz="3200" b="1" dirty="0" smtClean="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 </a:t>
            </a: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of the most famous Hollywood legendary actors</a:t>
            </a:r>
            <a:endParaRPr lang="ru-RU"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endParaRPr>
          </a:p>
        </p:txBody>
      </p:sp>
      <p:pic>
        <p:nvPicPr>
          <p:cNvPr id="2" name="Picture 2" descr="Ð´ÐµÑÐº ÑÐ°Ð¼ (546x700, 303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3271"/>
            <a:ext cx="4968552" cy="6369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28885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Ð´ÐµÑÐº ÑÐ°Ð¼1 (546x700, 379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47858"/>
            <a:ext cx="4984626" cy="639054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Прямоугольник 5"/>
          <p:cNvSpPr/>
          <p:nvPr/>
        </p:nvSpPr>
        <p:spPr>
          <a:xfrm>
            <a:off x="136538" y="247858"/>
            <a:ext cx="4003414" cy="6001643"/>
          </a:xfrm>
          <a:prstGeom prst="rect">
            <a:avLst/>
          </a:prstGeom>
        </p:spPr>
        <p:txBody>
          <a:bodyPr wrap="square">
            <a:spAutoFit/>
          </a:bodyPr>
          <a:lstStyle/>
          <a:p>
            <a:pPr lvl="0"/>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Humphrey was born in Rochester, New York in 1868 to John Perkins Humphrey and Frances V. Dewey Churchill. She displayed an early talent for art, which was fostered by evening art classes from the age of 12. </a:t>
            </a:r>
            <a:endParaRPr lang="ru-RU"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41208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Ð´ÐµÑÐº ÑÐ°Ð¼2 (555x700, 337Kb)"/>
          <p:cNvPicPr>
            <a:picLocks noChangeAspect="1" noChangeArrowheads="1"/>
          </p:cNvPicPr>
          <p:nvPr/>
        </p:nvPicPr>
        <p:blipFill rotWithShape="1">
          <a:blip r:embed="rId2">
            <a:extLst>
              <a:ext uri="{28A0092B-C50C-407E-A947-70E740481C1C}">
                <a14:useLocalDpi xmlns:a14="http://schemas.microsoft.com/office/drawing/2010/main" val="0"/>
              </a:ext>
            </a:extLst>
          </a:blip>
          <a:srcRect l="6079"/>
          <a:stretch/>
        </p:blipFill>
        <p:spPr bwMode="auto">
          <a:xfrm>
            <a:off x="323528" y="424229"/>
            <a:ext cx="4575209" cy="6144038"/>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ÐÐ¾ÑÐ¾Ð¶ÐµÐµ Ð¸Ð·Ð¾Ð±ÑÐ°Ð¶ÐµÐ½Ð¸Ðµ"/>
          <p:cNvSpPr>
            <a:spLocks noChangeAspect="1" noChangeArrowheads="1"/>
          </p:cNvSpPr>
          <p:nvPr/>
        </p:nvSpPr>
        <p:spPr bwMode="auto">
          <a:xfrm>
            <a:off x="4270256" y="2186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4" descr="ÐÐ°ÑÑÐ¸Ð½ÐºÐ¸ Ð¿Ð¾ Ð·Ð°Ð¿ÑÐ¾ÑÑ Ð½Ð°ÑÑÐ¸ÑÑÑ Ð² Ð²Ð°Ð·Ðµ Ð¿Ð½Ð³"/>
          <p:cNvSpPr>
            <a:spLocks noChangeAspect="1" noChangeArrowheads="1"/>
          </p:cNvSpPr>
          <p:nvPr/>
        </p:nvSpPr>
        <p:spPr bwMode="auto">
          <a:xfrm>
            <a:off x="4422656" y="3710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Прямоугольник 4"/>
          <p:cNvSpPr/>
          <p:nvPr/>
        </p:nvSpPr>
        <p:spPr>
          <a:xfrm>
            <a:off x="4422656" y="110706"/>
            <a:ext cx="4541394" cy="6771084"/>
          </a:xfrm>
          <a:prstGeom prst="rect">
            <a:avLst/>
          </a:prstGeom>
        </p:spPr>
        <p:txBody>
          <a:bodyPr wrap="square">
            <a:spAutoFit/>
          </a:bodyPr>
          <a:lstStyle/>
          <a:p>
            <a:pPr lvl="0" algn="r"/>
            <a:r>
              <a:rPr lang="en-US" sz="31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By her late teens, the skilled artist landed her first commissions for black-and-white illustrations in children’s magazines, and at eighteen, she moved to New York, where she enrolled at the recently founded Art Students League.</a:t>
            </a:r>
            <a:endParaRPr lang="ru-RU" sz="31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36659348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82902" y="836712"/>
            <a:ext cx="3759969" cy="5016758"/>
          </a:xfrm>
          <a:prstGeom prst="rect">
            <a:avLst/>
          </a:prstGeom>
        </p:spPr>
        <p:txBody>
          <a:bodyPr wrap="square">
            <a:spAutoFit/>
          </a:bodyPr>
          <a:lstStyle/>
          <a:p>
            <a:pPr lvl="0"/>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From there she journeyed to Paris for further study at the Julian Academy, and managed to train under James McNeill Whistler.</a:t>
            </a:r>
            <a:endParaRPr lang="ru-RU"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p:txBody>
      </p:sp>
      <p:pic>
        <p:nvPicPr>
          <p:cNvPr id="5122" name="Picture 2" descr="Ð´ÐµÑÐº1 (546x700, 327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331573"/>
            <a:ext cx="4912618" cy="6289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5498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descr="ÐÐ¾ÑÐ¾Ð¶ÐµÐµ Ð¸Ð·Ð¾Ð±ÑÐ°Ð¶ÐµÐ½Ð¸Ðµ"/>
          <p:cNvSpPr>
            <a:spLocks noChangeAspect="1" noChangeArrowheads="1"/>
          </p:cNvSpPr>
          <p:nvPr/>
        </p:nvSpPr>
        <p:spPr bwMode="auto">
          <a:xfrm>
            <a:off x="4548064" y="2955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ÐÐ°ÑÑÐ¸Ð½ÐºÐ¸ Ð¿Ð¾ Ð·Ð°Ð¿ÑÐ¾ÑÑ Ð½Ð°ÑÑÐ¸ÑÑÑ Ð² Ð²Ð°Ð·Ðµ Ð¿Ð½Ð³"/>
          <p:cNvSpPr>
            <a:spLocks noChangeAspect="1" noChangeArrowheads="1"/>
          </p:cNvSpPr>
          <p:nvPr/>
        </p:nvSpPr>
        <p:spPr bwMode="auto">
          <a:xfrm>
            <a:off x="4700464" y="44797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5220072" y="218045"/>
            <a:ext cx="3744416" cy="6494085"/>
          </a:xfrm>
          <a:prstGeom prst="rect">
            <a:avLst/>
          </a:prstGeom>
        </p:spPr>
        <p:txBody>
          <a:bodyPr wrap="square">
            <a:spAutoFit/>
          </a:bodyPr>
          <a:lstStyle/>
          <a:p>
            <a:pPr lvl="0" algn="r"/>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She won a Louis Prang and Company competition for Christmas card design and then began working for the New York publisher Frederick A. Stokes Company as an illustrator.</a:t>
            </a:r>
            <a:endParaRPr lang="ru-RU"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endParaRPr>
          </a:p>
        </p:txBody>
      </p:sp>
      <p:pic>
        <p:nvPicPr>
          <p:cNvPr id="6146" name="Picture 2" descr="Ð´ÐµÑÐº2 (550x700, 266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218045"/>
            <a:ext cx="4984105" cy="6334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7684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2" descr="ÐÐ¾ÑÐ¾Ð¶ÐµÐµ Ð¸Ð·Ð¾Ð±ÑÐ°Ð¶ÐµÐ½Ð¸Ðµ"/>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4" descr="ÐÐ°ÑÑÐ¸Ð½ÐºÐ¸ Ð¿Ð¾ Ð·Ð°Ð¿ÑÐ¾ÑÑ Ð½Ð°ÑÑÐ¸ÑÑÑ Ð² Ð²Ð°Ð·Ðµ Ð¿Ð½Ð³"/>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79511" y="244206"/>
            <a:ext cx="4104457" cy="6494085"/>
          </a:xfrm>
          <a:prstGeom prst="rect">
            <a:avLst/>
          </a:prstGeom>
        </p:spPr>
        <p:txBody>
          <a:bodyPr wrap="square">
            <a:spAutoFit/>
          </a:bodyPr>
          <a:lstStyle/>
          <a:p>
            <a:r>
              <a:rPr lang="en-US" sz="3200" b="1" dirty="0">
                <a:ln w="900" cmpd="sng">
                  <a:solidFill>
                    <a:schemeClr val="accent1">
                      <a:satMod val="190000"/>
                      <a:alpha val="55000"/>
                    </a:schemeClr>
                  </a:solidFill>
                  <a:prstDash val="solid"/>
                </a:ln>
                <a:solidFill>
                  <a:srgbClr val="002060"/>
                </a:solidFill>
                <a:effectLst>
                  <a:innerShdw blurRad="101600" dist="76200" dir="5400000">
                    <a:schemeClr val="accent1">
                      <a:satMod val="190000"/>
                      <a:tint val="100000"/>
                      <a:alpha val="74000"/>
                    </a:schemeClr>
                  </a:innerShdw>
                </a:effectLst>
                <a:latin typeface="Arial Black" panose="020B0A04020102020204" pitchFamily="34" charset="0"/>
                <a:cs typeface="Arial" panose="020B0604020202020204" pitchFamily="34" charset="0"/>
              </a:rPr>
              <a:t>From the 1890s through the 1920s, her work Included child portraits, "illustrating calendars, greeting cards, postcards, fashion magazines, and more than 20 story books.</a:t>
            </a:r>
          </a:p>
        </p:txBody>
      </p:sp>
      <p:pic>
        <p:nvPicPr>
          <p:cNvPr id="12290" name="Picture 2" descr="Ð´ÐµÑÐº12 (528x700, 331K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271354"/>
            <a:ext cx="4741168" cy="6285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22560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417</TotalTime>
  <Words>412</Words>
  <Application>Microsoft Office PowerPoint</Application>
  <PresentationFormat>Экран (4:3)</PresentationFormat>
  <Paragraphs>40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27</cp:revision>
  <dcterms:created xsi:type="dcterms:W3CDTF">2019-03-11T21:38:05Z</dcterms:created>
  <dcterms:modified xsi:type="dcterms:W3CDTF">2019-03-24T05:53:40Z</dcterms:modified>
</cp:coreProperties>
</file>